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4" r:id="rId5"/>
    <p:sldId id="274" r:id="rId6"/>
    <p:sldId id="257" r:id="rId7"/>
    <p:sldId id="268" r:id="rId8"/>
    <p:sldId id="266" r:id="rId9"/>
    <p:sldId id="267" r:id="rId10"/>
    <p:sldId id="275" r:id="rId11"/>
    <p:sldId id="276" r:id="rId12"/>
    <p:sldId id="277" r:id="rId13"/>
    <p:sldId id="297" r:id="rId14"/>
    <p:sldId id="299" r:id="rId15"/>
    <p:sldId id="269" r:id="rId16"/>
    <p:sldId id="270" r:id="rId17"/>
    <p:sldId id="271" r:id="rId18"/>
    <p:sldId id="272" r:id="rId19"/>
    <p:sldId id="273" r:id="rId20"/>
    <p:sldId id="262" r:id="rId21"/>
    <p:sldId id="279" r:id="rId22"/>
    <p:sldId id="278" r:id="rId23"/>
    <p:sldId id="281" r:id="rId24"/>
    <p:sldId id="282" r:id="rId25"/>
    <p:sldId id="289" r:id="rId26"/>
    <p:sldId id="293" r:id="rId27"/>
    <p:sldId id="291" r:id="rId28"/>
    <p:sldId id="290" r:id="rId29"/>
    <p:sldId id="294" r:id="rId30"/>
    <p:sldId id="296" r:id="rId31"/>
    <p:sldId id="314" r:id="rId32"/>
    <p:sldId id="292" r:id="rId33"/>
    <p:sldId id="307" r:id="rId34"/>
    <p:sldId id="308" r:id="rId35"/>
    <p:sldId id="283" r:id="rId36"/>
    <p:sldId id="284" r:id="rId37"/>
    <p:sldId id="300" r:id="rId38"/>
    <p:sldId id="301" r:id="rId39"/>
    <p:sldId id="302" r:id="rId40"/>
    <p:sldId id="310" r:id="rId41"/>
    <p:sldId id="305" r:id="rId42"/>
    <p:sldId id="309" r:id="rId43"/>
    <p:sldId id="311" r:id="rId44"/>
    <p:sldId id="312" r:id="rId45"/>
    <p:sldId id="313" r:id="rId46"/>
    <p:sldId id="285" r:id="rId47"/>
    <p:sldId id="286" r:id="rId48"/>
    <p:sldId id="287" r:id="rId49"/>
    <p:sldId id="28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van eshwar" userId="2a772017349864d9" providerId="LiveId" clId="{F6ACFE6A-BF7E-498F-84EC-7AF56FACEF6C}"/>
    <pc:docChg chg="undo custSel addSld modSld">
      <pc:chgData name="bhuvan eshwar" userId="2a772017349864d9" providerId="LiveId" clId="{F6ACFE6A-BF7E-498F-84EC-7AF56FACEF6C}" dt="2022-06-09T02:22:07.423" v="610" actId="1076"/>
      <pc:docMkLst>
        <pc:docMk/>
      </pc:docMkLst>
      <pc:sldChg chg="addSp delSp modSp mod">
        <pc:chgData name="bhuvan eshwar" userId="2a772017349864d9" providerId="LiveId" clId="{F6ACFE6A-BF7E-498F-84EC-7AF56FACEF6C}" dt="2022-06-09T01:52:52.871" v="5" actId="20577"/>
        <pc:sldMkLst>
          <pc:docMk/>
          <pc:sldMk cId="67467888" sldId="289"/>
        </pc:sldMkLst>
        <pc:spChg chg="mod">
          <ac:chgData name="bhuvan eshwar" userId="2a772017349864d9" providerId="LiveId" clId="{F6ACFE6A-BF7E-498F-84EC-7AF56FACEF6C}" dt="2022-06-09T01:52:52.871" v="5" actId="20577"/>
          <ac:spMkLst>
            <pc:docMk/>
            <pc:sldMk cId="67467888" sldId="289"/>
            <ac:spMk id="2" creationId="{363CB0D6-4BBD-9EB3-D40B-2B6DF569BCDD}"/>
          </ac:spMkLst>
        </pc:spChg>
        <pc:picChg chg="del">
          <ac:chgData name="bhuvan eshwar" userId="2a772017349864d9" providerId="LiveId" clId="{F6ACFE6A-BF7E-498F-84EC-7AF56FACEF6C}" dt="2022-06-09T01:48:39.743" v="0" actId="478"/>
          <ac:picMkLst>
            <pc:docMk/>
            <pc:sldMk cId="67467888" sldId="289"/>
            <ac:picMk id="4" creationId="{43CFF6C8-00E2-DC04-77FE-2644A6F8D0D6}"/>
          </ac:picMkLst>
        </pc:picChg>
        <pc:picChg chg="add mod">
          <ac:chgData name="bhuvan eshwar" userId="2a772017349864d9" providerId="LiveId" clId="{F6ACFE6A-BF7E-498F-84EC-7AF56FACEF6C}" dt="2022-06-09T01:48:44.345" v="2" actId="1076"/>
          <ac:picMkLst>
            <pc:docMk/>
            <pc:sldMk cId="67467888" sldId="289"/>
            <ac:picMk id="5" creationId="{9D767256-5B6E-2DA9-97B3-FEEA27821820}"/>
          </ac:picMkLst>
        </pc:picChg>
      </pc:sldChg>
      <pc:sldChg chg="modSp mod">
        <pc:chgData name="bhuvan eshwar" userId="2a772017349864d9" providerId="LiveId" clId="{F6ACFE6A-BF7E-498F-84EC-7AF56FACEF6C}" dt="2022-06-09T01:56:16.187" v="61" actId="20577"/>
        <pc:sldMkLst>
          <pc:docMk/>
          <pc:sldMk cId="3087629976" sldId="293"/>
        </pc:sldMkLst>
        <pc:spChg chg="mod">
          <ac:chgData name="bhuvan eshwar" userId="2a772017349864d9" providerId="LiveId" clId="{F6ACFE6A-BF7E-498F-84EC-7AF56FACEF6C}" dt="2022-06-09T01:56:16.187" v="61" actId="20577"/>
          <ac:spMkLst>
            <pc:docMk/>
            <pc:sldMk cId="3087629976" sldId="293"/>
            <ac:spMk id="3" creationId="{4F042621-A145-CB22-BF6E-25432B02C943}"/>
          </ac:spMkLst>
        </pc:spChg>
      </pc:sldChg>
      <pc:sldChg chg="addSp delSp modSp new mod modClrScheme chgLayout">
        <pc:chgData name="bhuvan eshwar" userId="2a772017349864d9" providerId="LiveId" clId="{F6ACFE6A-BF7E-498F-84EC-7AF56FACEF6C}" dt="2022-06-09T02:22:07.423" v="610" actId="1076"/>
        <pc:sldMkLst>
          <pc:docMk/>
          <pc:sldMk cId="3945826265" sldId="314"/>
        </pc:sldMkLst>
        <pc:spChg chg="del">
          <ac:chgData name="bhuvan eshwar" userId="2a772017349864d9" providerId="LiveId" clId="{F6ACFE6A-BF7E-498F-84EC-7AF56FACEF6C}" dt="2022-06-09T02:16:44.958" v="65" actId="478"/>
          <ac:spMkLst>
            <pc:docMk/>
            <pc:sldMk cId="3945826265" sldId="314"/>
            <ac:spMk id="2" creationId="{739FD8B9-EDF3-85E3-E99D-489A1CCB8DF7}"/>
          </ac:spMkLst>
        </pc:spChg>
        <pc:spChg chg="del">
          <ac:chgData name="bhuvan eshwar" userId="2a772017349864d9" providerId="LiveId" clId="{F6ACFE6A-BF7E-498F-84EC-7AF56FACEF6C}" dt="2022-06-09T02:16:26.581" v="63" actId="22"/>
          <ac:spMkLst>
            <pc:docMk/>
            <pc:sldMk cId="3945826265" sldId="314"/>
            <ac:spMk id="3" creationId="{7D6DCB9F-5E3C-B8C6-EFA1-7D41C487697E}"/>
          </ac:spMkLst>
        </pc:spChg>
        <pc:spChg chg="add mod ord">
          <ac:chgData name="bhuvan eshwar" userId="2a772017349864d9" providerId="LiveId" clId="{F6ACFE6A-BF7E-498F-84EC-7AF56FACEF6C}" dt="2022-06-09T02:22:07.423" v="610" actId="1076"/>
          <ac:spMkLst>
            <pc:docMk/>
            <pc:sldMk cId="3945826265" sldId="314"/>
            <ac:spMk id="6" creationId="{8EC02241-80B7-BD9D-6533-9DD506CBA9C9}"/>
          </ac:spMkLst>
        </pc:spChg>
        <pc:picChg chg="add del mod ord">
          <ac:chgData name="bhuvan eshwar" userId="2a772017349864d9" providerId="LiveId" clId="{F6ACFE6A-BF7E-498F-84EC-7AF56FACEF6C}" dt="2022-06-09T02:19:34.879" v="366" actId="478"/>
          <ac:picMkLst>
            <pc:docMk/>
            <pc:sldMk cId="3945826265" sldId="314"/>
            <ac:picMk id="5" creationId="{7D4A3366-74F7-44B4-B31B-7D4EB25F0287}"/>
          </ac:picMkLst>
        </pc:picChg>
        <pc:picChg chg="add mod">
          <ac:chgData name="bhuvan eshwar" userId="2a772017349864d9" providerId="LiveId" clId="{F6ACFE6A-BF7E-498F-84EC-7AF56FACEF6C}" dt="2022-06-09T02:21:29.321" v="609" actId="14861"/>
          <ac:picMkLst>
            <pc:docMk/>
            <pc:sldMk cId="3945826265" sldId="314"/>
            <ac:picMk id="8" creationId="{D261035A-5CDF-3764-7CAA-D36309508739}"/>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81FC8-6534-4FB1-9DFA-200D1AE86E31}"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7A271107-4986-44BF-BD74-07A03541FC31}">
      <dgm:prSet/>
      <dgm:spPr/>
      <dgm:t>
        <a:bodyPr/>
        <a:lstStyle/>
        <a:p>
          <a:pPr>
            <a:lnSpc>
              <a:spcPct val="100000"/>
            </a:lnSpc>
          </a:pPr>
          <a:r>
            <a:rPr lang="en-US" b="1">
              <a:latin typeface="Calibri"/>
              <a:cs typeface="Calibri"/>
            </a:rPr>
            <a:t>Training needs datase</a:t>
          </a:r>
          <a:r>
            <a:rPr lang="en-US" b="1"/>
            <a:t>t</a:t>
          </a:r>
          <a:r>
            <a:rPr lang="en-US"/>
            <a:t> : Finding the suitable dataset to train is hard and training is expensive</a:t>
          </a:r>
        </a:p>
      </dgm:t>
    </dgm:pt>
    <dgm:pt modelId="{A581B857-9609-4EF2-A69F-C71B4AFFDDC9}" type="parTrans" cxnId="{21446D5B-7467-45AB-A98A-D1CAFA0DF97D}">
      <dgm:prSet/>
      <dgm:spPr/>
      <dgm:t>
        <a:bodyPr/>
        <a:lstStyle/>
        <a:p>
          <a:endParaRPr lang="en-US"/>
        </a:p>
      </dgm:t>
    </dgm:pt>
    <dgm:pt modelId="{E2EAEDA7-FDE8-43B8-9F0C-6D7C45B08D52}" type="sibTrans" cxnId="{21446D5B-7467-45AB-A98A-D1CAFA0DF97D}">
      <dgm:prSet/>
      <dgm:spPr/>
      <dgm:t>
        <a:bodyPr/>
        <a:lstStyle/>
        <a:p>
          <a:pPr>
            <a:lnSpc>
              <a:spcPct val="100000"/>
            </a:lnSpc>
          </a:pPr>
          <a:endParaRPr lang="en-US"/>
        </a:p>
      </dgm:t>
    </dgm:pt>
    <dgm:pt modelId="{E00DFDD6-B815-4D6C-BBB1-192B82571D8D}">
      <dgm:prSet/>
      <dgm:spPr/>
      <dgm:t>
        <a:bodyPr/>
        <a:lstStyle/>
        <a:p>
          <a:pPr>
            <a:lnSpc>
              <a:spcPct val="100000"/>
            </a:lnSpc>
          </a:pPr>
          <a:r>
            <a:rPr lang="en-US" b="1">
              <a:latin typeface="Calibri"/>
              <a:cs typeface="Calibri"/>
            </a:rPr>
            <a:t>Training is inefficient</a:t>
          </a:r>
          <a:r>
            <a:rPr lang="en-US"/>
            <a:t> : For models which train with dataset , training is expensive whereas for models with reinforcement learning require many sample games or self plays which is time consuming </a:t>
          </a:r>
        </a:p>
      </dgm:t>
    </dgm:pt>
    <dgm:pt modelId="{3596870A-5167-44A2-89FD-2238AF90FE34}" type="parTrans" cxnId="{32DD9299-D087-4C81-8362-1FE7F02589F4}">
      <dgm:prSet/>
      <dgm:spPr/>
      <dgm:t>
        <a:bodyPr/>
        <a:lstStyle/>
        <a:p>
          <a:endParaRPr lang="en-US"/>
        </a:p>
      </dgm:t>
    </dgm:pt>
    <dgm:pt modelId="{21094F42-5B96-489E-BF2E-7DDF94EF569C}" type="sibTrans" cxnId="{32DD9299-D087-4C81-8362-1FE7F02589F4}">
      <dgm:prSet/>
      <dgm:spPr/>
      <dgm:t>
        <a:bodyPr/>
        <a:lstStyle/>
        <a:p>
          <a:pPr>
            <a:lnSpc>
              <a:spcPct val="100000"/>
            </a:lnSpc>
          </a:pPr>
          <a:endParaRPr lang="en-US"/>
        </a:p>
      </dgm:t>
    </dgm:pt>
    <dgm:pt modelId="{285CD3A2-BD13-476D-A01F-FEE212E71863}">
      <dgm:prSet/>
      <dgm:spPr/>
      <dgm:t>
        <a:bodyPr/>
        <a:lstStyle/>
        <a:p>
          <a:pPr>
            <a:lnSpc>
              <a:spcPct val="100000"/>
            </a:lnSpc>
          </a:pPr>
          <a:r>
            <a:rPr lang="en-US" b="1">
              <a:latin typeface="Calibri"/>
              <a:cs typeface="Calibri"/>
            </a:rPr>
            <a:t>Computationally expensive</a:t>
          </a:r>
          <a:r>
            <a:rPr lang="en-US"/>
            <a:t> : Models Using Genetic Algorithm are computationally expensive and need  heavy computing machines</a:t>
          </a:r>
        </a:p>
      </dgm:t>
    </dgm:pt>
    <dgm:pt modelId="{23281791-C6E1-4D74-AB04-702A39B93024}" type="parTrans" cxnId="{CDED0344-6D2E-47DE-808F-05AF23A85C89}">
      <dgm:prSet/>
      <dgm:spPr/>
      <dgm:t>
        <a:bodyPr/>
        <a:lstStyle/>
        <a:p>
          <a:endParaRPr lang="en-US"/>
        </a:p>
      </dgm:t>
    </dgm:pt>
    <dgm:pt modelId="{A8903422-6AF9-4994-A687-18CCBD064717}" type="sibTrans" cxnId="{CDED0344-6D2E-47DE-808F-05AF23A85C89}">
      <dgm:prSet/>
      <dgm:spPr/>
      <dgm:t>
        <a:bodyPr/>
        <a:lstStyle/>
        <a:p>
          <a:endParaRPr lang="en-US"/>
        </a:p>
      </dgm:t>
    </dgm:pt>
    <dgm:pt modelId="{E4880A31-C2AC-4DF6-AE86-CD9BFF07C284}" type="pres">
      <dgm:prSet presAssocID="{F4B81FC8-6534-4FB1-9DFA-200D1AE86E31}" presName="root" presStyleCnt="0">
        <dgm:presLayoutVars>
          <dgm:dir/>
          <dgm:resizeHandles val="exact"/>
        </dgm:presLayoutVars>
      </dgm:prSet>
      <dgm:spPr/>
    </dgm:pt>
    <dgm:pt modelId="{508C5F73-D11F-4436-BE10-07B31945E8FB}" type="pres">
      <dgm:prSet presAssocID="{7A271107-4986-44BF-BD74-07A03541FC31}" presName="compNode" presStyleCnt="0"/>
      <dgm:spPr/>
    </dgm:pt>
    <dgm:pt modelId="{6052F4B0-2488-4818-BBD9-1ADBE90659C1}" type="pres">
      <dgm:prSet presAssocID="{7A271107-4986-44BF-BD74-07A03541FC31}" presName="bgRect" presStyleLbl="bgShp" presStyleIdx="0" presStyleCnt="3"/>
      <dgm:spPr/>
    </dgm:pt>
    <dgm:pt modelId="{7ECEE527-EC2B-4CC8-A693-3015204D9506}" type="pres">
      <dgm:prSet presAssocID="{7A271107-4986-44BF-BD74-07A03541FC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98B5A50-5029-4312-9FFC-D23DB18568EF}" type="pres">
      <dgm:prSet presAssocID="{7A271107-4986-44BF-BD74-07A03541FC31}" presName="spaceRect" presStyleCnt="0"/>
      <dgm:spPr/>
    </dgm:pt>
    <dgm:pt modelId="{6C08917E-8EB6-43E7-9D99-B4AAD5F9EFAC}" type="pres">
      <dgm:prSet presAssocID="{7A271107-4986-44BF-BD74-07A03541FC31}" presName="parTx" presStyleLbl="revTx" presStyleIdx="0" presStyleCnt="3">
        <dgm:presLayoutVars>
          <dgm:chMax val="0"/>
          <dgm:chPref val="0"/>
        </dgm:presLayoutVars>
      </dgm:prSet>
      <dgm:spPr/>
    </dgm:pt>
    <dgm:pt modelId="{EC47D26D-FF7D-4ADE-AE9A-299BF2151E39}" type="pres">
      <dgm:prSet presAssocID="{E2EAEDA7-FDE8-43B8-9F0C-6D7C45B08D52}" presName="sibTrans" presStyleCnt="0"/>
      <dgm:spPr/>
    </dgm:pt>
    <dgm:pt modelId="{16648CF7-13ED-4E84-AAF7-9C44ED026785}" type="pres">
      <dgm:prSet presAssocID="{E00DFDD6-B815-4D6C-BBB1-192B82571D8D}" presName="compNode" presStyleCnt="0"/>
      <dgm:spPr/>
    </dgm:pt>
    <dgm:pt modelId="{76A7D928-DD1D-4683-A06B-F3687AF03211}" type="pres">
      <dgm:prSet presAssocID="{E00DFDD6-B815-4D6C-BBB1-192B82571D8D}" presName="bgRect" presStyleLbl="bgShp" presStyleIdx="1" presStyleCnt="3"/>
      <dgm:spPr/>
    </dgm:pt>
    <dgm:pt modelId="{83E1975F-B004-433E-8263-07255AAFDA7A}" type="pres">
      <dgm:prSet presAssocID="{E00DFDD6-B815-4D6C-BBB1-192B82571D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A016865D-D5C0-4271-871B-44578D6305A4}" type="pres">
      <dgm:prSet presAssocID="{E00DFDD6-B815-4D6C-BBB1-192B82571D8D}" presName="spaceRect" presStyleCnt="0"/>
      <dgm:spPr/>
    </dgm:pt>
    <dgm:pt modelId="{C03FCA7C-1E08-49E7-B6C0-2AE85A4C870A}" type="pres">
      <dgm:prSet presAssocID="{E00DFDD6-B815-4D6C-BBB1-192B82571D8D}" presName="parTx" presStyleLbl="revTx" presStyleIdx="1" presStyleCnt="3">
        <dgm:presLayoutVars>
          <dgm:chMax val="0"/>
          <dgm:chPref val="0"/>
        </dgm:presLayoutVars>
      </dgm:prSet>
      <dgm:spPr/>
    </dgm:pt>
    <dgm:pt modelId="{78A18FAC-1FD6-4D82-A1A0-06A5AD6AD2B9}" type="pres">
      <dgm:prSet presAssocID="{21094F42-5B96-489E-BF2E-7DDF94EF569C}" presName="sibTrans" presStyleCnt="0"/>
      <dgm:spPr/>
    </dgm:pt>
    <dgm:pt modelId="{57E874A6-79E8-417F-B772-C13DB4CC87F8}" type="pres">
      <dgm:prSet presAssocID="{285CD3A2-BD13-476D-A01F-FEE212E71863}" presName="compNode" presStyleCnt="0"/>
      <dgm:spPr/>
    </dgm:pt>
    <dgm:pt modelId="{DCC4F04F-B529-4622-BB97-8EDE58DB2EFA}" type="pres">
      <dgm:prSet presAssocID="{285CD3A2-BD13-476D-A01F-FEE212E71863}" presName="bgRect" presStyleLbl="bgShp" presStyleIdx="2" presStyleCnt="3"/>
      <dgm:spPr/>
    </dgm:pt>
    <dgm:pt modelId="{3C8031DA-7B8F-4208-A5D4-BB9B6E87C0FA}" type="pres">
      <dgm:prSet presAssocID="{285CD3A2-BD13-476D-A01F-FEE212E718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A4AE5C3-FA7D-4F9D-9318-DC073D16C5A8}" type="pres">
      <dgm:prSet presAssocID="{285CD3A2-BD13-476D-A01F-FEE212E71863}" presName="spaceRect" presStyleCnt="0"/>
      <dgm:spPr/>
    </dgm:pt>
    <dgm:pt modelId="{FBE4D3D6-7A1F-4AF5-B02F-4A81C940F46D}" type="pres">
      <dgm:prSet presAssocID="{285CD3A2-BD13-476D-A01F-FEE212E71863}" presName="parTx" presStyleLbl="revTx" presStyleIdx="2" presStyleCnt="3">
        <dgm:presLayoutVars>
          <dgm:chMax val="0"/>
          <dgm:chPref val="0"/>
        </dgm:presLayoutVars>
      </dgm:prSet>
      <dgm:spPr/>
    </dgm:pt>
  </dgm:ptLst>
  <dgm:cxnLst>
    <dgm:cxn modelId="{21446D5B-7467-45AB-A98A-D1CAFA0DF97D}" srcId="{F4B81FC8-6534-4FB1-9DFA-200D1AE86E31}" destId="{7A271107-4986-44BF-BD74-07A03541FC31}" srcOrd="0" destOrd="0" parTransId="{A581B857-9609-4EF2-A69F-C71B4AFFDDC9}" sibTransId="{E2EAEDA7-FDE8-43B8-9F0C-6D7C45B08D52}"/>
    <dgm:cxn modelId="{CDED0344-6D2E-47DE-808F-05AF23A85C89}" srcId="{F4B81FC8-6534-4FB1-9DFA-200D1AE86E31}" destId="{285CD3A2-BD13-476D-A01F-FEE212E71863}" srcOrd="2" destOrd="0" parTransId="{23281791-C6E1-4D74-AB04-702A39B93024}" sibTransId="{A8903422-6AF9-4994-A687-18CCBD064717}"/>
    <dgm:cxn modelId="{7865D054-55F1-4625-908B-DF9248CAF5BD}" type="presOf" srcId="{F4B81FC8-6534-4FB1-9DFA-200D1AE86E31}" destId="{E4880A31-C2AC-4DF6-AE86-CD9BFF07C284}" srcOrd="0" destOrd="0" presId="urn:microsoft.com/office/officeart/2018/2/layout/IconVerticalSolidList"/>
    <dgm:cxn modelId="{20A75C75-B5A2-4C7B-A46B-5DCCB040F702}" type="presOf" srcId="{285CD3A2-BD13-476D-A01F-FEE212E71863}" destId="{FBE4D3D6-7A1F-4AF5-B02F-4A81C940F46D}" srcOrd="0" destOrd="0" presId="urn:microsoft.com/office/officeart/2018/2/layout/IconVerticalSolidList"/>
    <dgm:cxn modelId="{32DD9299-D087-4C81-8362-1FE7F02589F4}" srcId="{F4B81FC8-6534-4FB1-9DFA-200D1AE86E31}" destId="{E00DFDD6-B815-4D6C-BBB1-192B82571D8D}" srcOrd="1" destOrd="0" parTransId="{3596870A-5167-44A2-89FD-2238AF90FE34}" sibTransId="{21094F42-5B96-489E-BF2E-7DDF94EF569C}"/>
    <dgm:cxn modelId="{BE96ECC8-9A9A-4F34-B1A8-5C813570B0E5}" type="presOf" srcId="{E00DFDD6-B815-4D6C-BBB1-192B82571D8D}" destId="{C03FCA7C-1E08-49E7-B6C0-2AE85A4C870A}" srcOrd="0" destOrd="0" presId="urn:microsoft.com/office/officeart/2018/2/layout/IconVerticalSolidList"/>
    <dgm:cxn modelId="{BA9AB6EF-F44B-4997-87AF-49528C1DD543}" type="presOf" srcId="{7A271107-4986-44BF-BD74-07A03541FC31}" destId="{6C08917E-8EB6-43E7-9D99-B4AAD5F9EFAC}" srcOrd="0" destOrd="0" presId="urn:microsoft.com/office/officeart/2018/2/layout/IconVerticalSolidList"/>
    <dgm:cxn modelId="{E017C9F8-AF75-471B-880F-01AE6B4070E0}" type="presParOf" srcId="{E4880A31-C2AC-4DF6-AE86-CD9BFF07C284}" destId="{508C5F73-D11F-4436-BE10-07B31945E8FB}" srcOrd="0" destOrd="0" presId="urn:microsoft.com/office/officeart/2018/2/layout/IconVerticalSolidList"/>
    <dgm:cxn modelId="{BA591EE6-B9E0-4B37-A086-023B5C5BF333}" type="presParOf" srcId="{508C5F73-D11F-4436-BE10-07B31945E8FB}" destId="{6052F4B0-2488-4818-BBD9-1ADBE90659C1}" srcOrd="0" destOrd="0" presId="urn:microsoft.com/office/officeart/2018/2/layout/IconVerticalSolidList"/>
    <dgm:cxn modelId="{58EA9A10-9DEE-4C02-BBCF-3464E74B7CC4}" type="presParOf" srcId="{508C5F73-D11F-4436-BE10-07B31945E8FB}" destId="{7ECEE527-EC2B-4CC8-A693-3015204D9506}" srcOrd="1" destOrd="0" presId="urn:microsoft.com/office/officeart/2018/2/layout/IconVerticalSolidList"/>
    <dgm:cxn modelId="{1B81A4FD-3BE3-414A-B6F3-7ED2D7C2EF7C}" type="presParOf" srcId="{508C5F73-D11F-4436-BE10-07B31945E8FB}" destId="{B98B5A50-5029-4312-9FFC-D23DB18568EF}" srcOrd="2" destOrd="0" presId="urn:microsoft.com/office/officeart/2018/2/layout/IconVerticalSolidList"/>
    <dgm:cxn modelId="{B9A389B6-DA2C-4CB5-A4C3-316476E70288}" type="presParOf" srcId="{508C5F73-D11F-4436-BE10-07B31945E8FB}" destId="{6C08917E-8EB6-43E7-9D99-B4AAD5F9EFAC}" srcOrd="3" destOrd="0" presId="urn:microsoft.com/office/officeart/2018/2/layout/IconVerticalSolidList"/>
    <dgm:cxn modelId="{314F5D0B-30A9-4512-918E-F5AF801FE384}" type="presParOf" srcId="{E4880A31-C2AC-4DF6-AE86-CD9BFF07C284}" destId="{EC47D26D-FF7D-4ADE-AE9A-299BF2151E39}" srcOrd="1" destOrd="0" presId="urn:microsoft.com/office/officeart/2018/2/layout/IconVerticalSolidList"/>
    <dgm:cxn modelId="{68CDA1B4-781F-4602-BB92-1883B3B16C95}" type="presParOf" srcId="{E4880A31-C2AC-4DF6-AE86-CD9BFF07C284}" destId="{16648CF7-13ED-4E84-AAF7-9C44ED026785}" srcOrd="2" destOrd="0" presId="urn:microsoft.com/office/officeart/2018/2/layout/IconVerticalSolidList"/>
    <dgm:cxn modelId="{96C8A4BD-9A2C-4C4A-9596-B56B8A3E022B}" type="presParOf" srcId="{16648CF7-13ED-4E84-AAF7-9C44ED026785}" destId="{76A7D928-DD1D-4683-A06B-F3687AF03211}" srcOrd="0" destOrd="0" presId="urn:microsoft.com/office/officeart/2018/2/layout/IconVerticalSolidList"/>
    <dgm:cxn modelId="{6B7E14B1-CCC9-433C-9C9D-55754A953411}" type="presParOf" srcId="{16648CF7-13ED-4E84-AAF7-9C44ED026785}" destId="{83E1975F-B004-433E-8263-07255AAFDA7A}" srcOrd="1" destOrd="0" presId="urn:microsoft.com/office/officeart/2018/2/layout/IconVerticalSolidList"/>
    <dgm:cxn modelId="{A5EB32E9-EA35-43CB-9570-CC4E7DD73FE8}" type="presParOf" srcId="{16648CF7-13ED-4E84-AAF7-9C44ED026785}" destId="{A016865D-D5C0-4271-871B-44578D6305A4}" srcOrd="2" destOrd="0" presId="urn:microsoft.com/office/officeart/2018/2/layout/IconVerticalSolidList"/>
    <dgm:cxn modelId="{22857746-29B4-4294-A947-7C65757C9C02}" type="presParOf" srcId="{16648CF7-13ED-4E84-AAF7-9C44ED026785}" destId="{C03FCA7C-1E08-49E7-B6C0-2AE85A4C870A}" srcOrd="3" destOrd="0" presId="urn:microsoft.com/office/officeart/2018/2/layout/IconVerticalSolidList"/>
    <dgm:cxn modelId="{A0B4C215-C328-4A87-827F-A4F1C4F60242}" type="presParOf" srcId="{E4880A31-C2AC-4DF6-AE86-CD9BFF07C284}" destId="{78A18FAC-1FD6-4D82-A1A0-06A5AD6AD2B9}" srcOrd="3" destOrd="0" presId="urn:microsoft.com/office/officeart/2018/2/layout/IconVerticalSolidList"/>
    <dgm:cxn modelId="{157D0B95-2256-4705-8D60-6980015DE1CC}" type="presParOf" srcId="{E4880A31-C2AC-4DF6-AE86-CD9BFF07C284}" destId="{57E874A6-79E8-417F-B772-C13DB4CC87F8}" srcOrd="4" destOrd="0" presId="urn:microsoft.com/office/officeart/2018/2/layout/IconVerticalSolidList"/>
    <dgm:cxn modelId="{BF0ABA42-A353-48BB-A5E6-786389C0C767}" type="presParOf" srcId="{57E874A6-79E8-417F-B772-C13DB4CC87F8}" destId="{DCC4F04F-B529-4622-BB97-8EDE58DB2EFA}" srcOrd="0" destOrd="0" presId="urn:microsoft.com/office/officeart/2018/2/layout/IconVerticalSolidList"/>
    <dgm:cxn modelId="{DB873731-A148-4844-916D-1F0C48720A1B}" type="presParOf" srcId="{57E874A6-79E8-417F-B772-C13DB4CC87F8}" destId="{3C8031DA-7B8F-4208-A5D4-BB9B6E87C0FA}" srcOrd="1" destOrd="0" presId="urn:microsoft.com/office/officeart/2018/2/layout/IconVerticalSolidList"/>
    <dgm:cxn modelId="{B32A9D66-7A61-42B1-BA51-853774E4DC79}" type="presParOf" srcId="{57E874A6-79E8-417F-B772-C13DB4CC87F8}" destId="{9A4AE5C3-FA7D-4F9D-9318-DC073D16C5A8}" srcOrd="2" destOrd="0" presId="urn:microsoft.com/office/officeart/2018/2/layout/IconVerticalSolidList"/>
    <dgm:cxn modelId="{87BA626A-61E1-41C8-B5D4-B75990005850}" type="presParOf" srcId="{57E874A6-79E8-417F-B772-C13DB4CC87F8}" destId="{FBE4D3D6-7A1F-4AF5-B02F-4A81C940F46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D7DD55-2281-46AF-995B-8CB558A43153}"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952AE501-6ADB-4D4A-8208-469DA15477DE}">
      <dgm:prSet phldr="0"/>
      <dgm:spPr/>
      <dgm:t>
        <a:bodyPr/>
        <a:lstStyle/>
        <a:p>
          <a:r>
            <a:rPr lang="en-US" b="1">
              <a:latin typeface="Calibri Light" panose="020F0302020204030204"/>
            </a:rPr>
            <a:t>Preprocessing</a:t>
          </a:r>
          <a:endParaRPr lang="en-US" b="1"/>
        </a:p>
      </dgm:t>
    </dgm:pt>
    <dgm:pt modelId="{60FE1E8E-6502-4176-B7AC-8D660BCF3F40}" type="parTrans" cxnId="{E96CB645-9B3E-4510-BEA3-2AF0BBADB95F}">
      <dgm:prSet/>
      <dgm:spPr/>
      <dgm:t>
        <a:bodyPr/>
        <a:lstStyle/>
        <a:p>
          <a:endParaRPr lang="en-US"/>
        </a:p>
      </dgm:t>
    </dgm:pt>
    <dgm:pt modelId="{9FC6E130-2CCE-4007-AE53-6CDD60CD0ABC}" type="sibTrans" cxnId="{E96CB645-9B3E-4510-BEA3-2AF0BBADB95F}">
      <dgm:prSet phldrT="1" phldr="0"/>
      <dgm:spPr/>
      <dgm:t>
        <a:bodyPr/>
        <a:lstStyle/>
        <a:p>
          <a:r>
            <a:rPr lang="en-US"/>
            <a:t>1</a:t>
          </a:r>
        </a:p>
      </dgm:t>
    </dgm:pt>
    <dgm:pt modelId="{63364F34-7386-4DE9-9A30-CA130516FCED}">
      <dgm:prSet phldr="0"/>
      <dgm:spPr/>
      <dgm:t>
        <a:bodyPr/>
        <a:lstStyle/>
        <a:p>
          <a:pPr rtl="0"/>
          <a:r>
            <a:rPr lang="en-US" b="1">
              <a:latin typeface="Calibri Light" panose="020F0302020204030204"/>
            </a:rPr>
            <a:t>Create Data</a:t>
          </a:r>
          <a:endParaRPr lang="en-US" b="1"/>
        </a:p>
      </dgm:t>
    </dgm:pt>
    <dgm:pt modelId="{4C4D96ED-0859-440C-8C5F-DC4B18330742}" type="parTrans" cxnId="{7C4F4EC1-7BEB-45A6-88FE-575E7436A84E}">
      <dgm:prSet/>
      <dgm:spPr/>
      <dgm:t>
        <a:bodyPr/>
        <a:lstStyle/>
        <a:p>
          <a:endParaRPr lang="en-US"/>
        </a:p>
      </dgm:t>
    </dgm:pt>
    <dgm:pt modelId="{F1206055-8E86-4D03-98CE-37C79B7F6824}" type="sibTrans" cxnId="{7C4F4EC1-7BEB-45A6-88FE-575E7436A84E}">
      <dgm:prSet phldrT="2" phldr="0"/>
      <dgm:spPr/>
      <dgm:t>
        <a:bodyPr/>
        <a:lstStyle/>
        <a:p>
          <a:r>
            <a:rPr lang="en-US"/>
            <a:t>2</a:t>
          </a:r>
        </a:p>
      </dgm:t>
    </dgm:pt>
    <dgm:pt modelId="{1AC7C974-7A0B-4F81-A5B5-A6FA3BEE0FE1}">
      <dgm:prSet phldr="0"/>
      <dgm:spPr/>
      <dgm:t>
        <a:bodyPr/>
        <a:lstStyle/>
        <a:p>
          <a:pPr rtl="0"/>
          <a:r>
            <a:rPr lang="en-US" b="1">
              <a:latin typeface="Calibri Light" panose="020F0302020204030204"/>
            </a:rPr>
            <a:t>Transform Data</a:t>
          </a:r>
          <a:endParaRPr lang="en-US" b="1"/>
        </a:p>
      </dgm:t>
    </dgm:pt>
    <dgm:pt modelId="{8AEE8E5C-7100-45A6-B98D-B040F0545CB6}" type="parTrans" cxnId="{440F6A9E-D641-4FEF-A8B6-07A4BCAFBF02}">
      <dgm:prSet/>
      <dgm:spPr/>
      <dgm:t>
        <a:bodyPr/>
        <a:lstStyle/>
        <a:p>
          <a:endParaRPr lang="en-US"/>
        </a:p>
      </dgm:t>
    </dgm:pt>
    <dgm:pt modelId="{9AFFECA3-E3FD-428D-AE7F-7A874DCDF352}" type="sibTrans" cxnId="{440F6A9E-D641-4FEF-A8B6-07A4BCAFBF02}">
      <dgm:prSet phldrT="3" phldr="0"/>
      <dgm:spPr/>
      <dgm:t>
        <a:bodyPr/>
        <a:lstStyle/>
        <a:p>
          <a:r>
            <a:rPr lang="en-US"/>
            <a:t>3</a:t>
          </a:r>
        </a:p>
      </dgm:t>
    </dgm:pt>
    <dgm:pt modelId="{3017F493-9AEF-4BC1-BAC0-B9F37FD24625}">
      <dgm:prSet phldr="0"/>
      <dgm:spPr/>
      <dgm:t>
        <a:bodyPr/>
        <a:lstStyle/>
        <a:p>
          <a:pPr rtl="0"/>
          <a:r>
            <a:rPr lang="en-US" b="1">
              <a:latin typeface="Calibri Light" panose="020F0302020204030204"/>
            </a:rPr>
            <a:t>Creating Neural Network</a:t>
          </a:r>
          <a:endParaRPr lang="en-US" b="1"/>
        </a:p>
      </dgm:t>
    </dgm:pt>
    <dgm:pt modelId="{F4FD6428-3CF8-40A3-B4EC-5C8C471892D4}" type="parTrans" cxnId="{E41F4987-8511-430F-9B4F-540D3FC2935E}">
      <dgm:prSet/>
      <dgm:spPr/>
      <dgm:t>
        <a:bodyPr/>
        <a:lstStyle/>
        <a:p>
          <a:endParaRPr lang="en-US"/>
        </a:p>
      </dgm:t>
    </dgm:pt>
    <dgm:pt modelId="{C26F3C83-06EC-4D7D-9546-04590BB7D8E4}" type="sibTrans" cxnId="{E41F4987-8511-430F-9B4F-540D3FC2935E}">
      <dgm:prSet phldrT="4" phldr="0"/>
      <dgm:spPr/>
      <dgm:t>
        <a:bodyPr/>
        <a:lstStyle/>
        <a:p>
          <a:r>
            <a:rPr lang="en-US"/>
            <a:t>4</a:t>
          </a:r>
        </a:p>
      </dgm:t>
    </dgm:pt>
    <dgm:pt modelId="{897A9B96-449B-4DE9-8F7C-6671D36C0544}">
      <dgm:prSet phldr="0"/>
      <dgm:spPr/>
      <dgm:t>
        <a:bodyPr/>
        <a:lstStyle/>
        <a:p>
          <a:pPr rtl="0"/>
          <a:r>
            <a:rPr lang="en-US" b="0">
              <a:latin typeface="Calibri Light" panose="020F0302020204030204"/>
            </a:rPr>
            <a:t>Making Predictions</a:t>
          </a:r>
        </a:p>
      </dgm:t>
    </dgm:pt>
    <dgm:pt modelId="{09CD2AA4-CB66-4BDD-91CE-5BFEBCC78BCA}" type="parTrans" cxnId="{34EFC3AC-DC41-4052-AD05-7FC4CCFBBF1A}">
      <dgm:prSet/>
      <dgm:spPr/>
    </dgm:pt>
    <dgm:pt modelId="{7688E4C2-DCFC-420E-A1CA-018AEBD17E80}" type="sibTrans" cxnId="{34EFC3AC-DC41-4052-AD05-7FC4CCFBBF1A}">
      <dgm:prSet phldrT="5" phldr="0"/>
      <dgm:spPr/>
      <dgm:t>
        <a:bodyPr/>
        <a:lstStyle/>
        <a:p>
          <a:r>
            <a:rPr lang="en-US"/>
            <a:t>5</a:t>
          </a:r>
        </a:p>
      </dgm:t>
    </dgm:pt>
    <dgm:pt modelId="{E3537F67-75CE-4EA4-A8D0-099AAFB19349}" type="pres">
      <dgm:prSet presAssocID="{6DD7DD55-2281-46AF-995B-8CB558A43153}" presName="Name0" presStyleCnt="0">
        <dgm:presLayoutVars>
          <dgm:animLvl val="lvl"/>
          <dgm:resizeHandles val="exact"/>
        </dgm:presLayoutVars>
      </dgm:prSet>
      <dgm:spPr/>
    </dgm:pt>
    <dgm:pt modelId="{ADAA4894-3E8C-45CF-B318-118638E4AC46}" type="pres">
      <dgm:prSet presAssocID="{952AE501-6ADB-4D4A-8208-469DA15477DE}" presName="compositeNode" presStyleCnt="0">
        <dgm:presLayoutVars>
          <dgm:bulletEnabled val="1"/>
        </dgm:presLayoutVars>
      </dgm:prSet>
      <dgm:spPr/>
    </dgm:pt>
    <dgm:pt modelId="{B6F880FB-2B98-44BA-9BD2-53F121B260E4}" type="pres">
      <dgm:prSet presAssocID="{952AE501-6ADB-4D4A-8208-469DA15477DE}" presName="bgRect" presStyleLbl="bgAccFollowNode1" presStyleIdx="0" presStyleCnt="5"/>
      <dgm:spPr/>
    </dgm:pt>
    <dgm:pt modelId="{A676404C-2A40-49A6-AD2F-31DF72947638}" type="pres">
      <dgm:prSet presAssocID="{9FC6E130-2CCE-4007-AE53-6CDD60CD0ABC}" presName="sibTransNodeCircle" presStyleLbl="alignNode1" presStyleIdx="0" presStyleCnt="10">
        <dgm:presLayoutVars>
          <dgm:chMax val="0"/>
          <dgm:bulletEnabled/>
        </dgm:presLayoutVars>
      </dgm:prSet>
      <dgm:spPr/>
    </dgm:pt>
    <dgm:pt modelId="{17D91550-59A8-49B8-A3DF-FBDEA79C15CE}" type="pres">
      <dgm:prSet presAssocID="{952AE501-6ADB-4D4A-8208-469DA15477DE}" presName="bottomLine" presStyleLbl="alignNode1" presStyleIdx="1" presStyleCnt="10">
        <dgm:presLayoutVars/>
      </dgm:prSet>
      <dgm:spPr/>
    </dgm:pt>
    <dgm:pt modelId="{DBC79661-6869-4B75-B53F-E673F5CA2306}" type="pres">
      <dgm:prSet presAssocID="{952AE501-6ADB-4D4A-8208-469DA15477DE}" presName="nodeText" presStyleLbl="bgAccFollowNode1" presStyleIdx="0" presStyleCnt="5">
        <dgm:presLayoutVars>
          <dgm:bulletEnabled val="1"/>
        </dgm:presLayoutVars>
      </dgm:prSet>
      <dgm:spPr/>
    </dgm:pt>
    <dgm:pt modelId="{4A7151F5-E646-4F3D-ABD4-D8DB4FFAFE49}" type="pres">
      <dgm:prSet presAssocID="{9FC6E130-2CCE-4007-AE53-6CDD60CD0ABC}" presName="sibTrans" presStyleCnt="0"/>
      <dgm:spPr/>
    </dgm:pt>
    <dgm:pt modelId="{D2C6F140-553A-41F2-B3EC-753D352C4848}" type="pres">
      <dgm:prSet presAssocID="{63364F34-7386-4DE9-9A30-CA130516FCED}" presName="compositeNode" presStyleCnt="0">
        <dgm:presLayoutVars>
          <dgm:bulletEnabled val="1"/>
        </dgm:presLayoutVars>
      </dgm:prSet>
      <dgm:spPr/>
    </dgm:pt>
    <dgm:pt modelId="{8A2AF225-C2BB-4987-936F-294A9B1A02D9}" type="pres">
      <dgm:prSet presAssocID="{63364F34-7386-4DE9-9A30-CA130516FCED}" presName="bgRect" presStyleLbl="bgAccFollowNode1" presStyleIdx="1" presStyleCnt="5"/>
      <dgm:spPr/>
    </dgm:pt>
    <dgm:pt modelId="{43BBF97A-2E4D-425E-9132-C32FDC80DEDB}" type="pres">
      <dgm:prSet presAssocID="{F1206055-8E86-4D03-98CE-37C79B7F6824}" presName="sibTransNodeCircle" presStyleLbl="alignNode1" presStyleIdx="2" presStyleCnt="10">
        <dgm:presLayoutVars>
          <dgm:chMax val="0"/>
          <dgm:bulletEnabled/>
        </dgm:presLayoutVars>
      </dgm:prSet>
      <dgm:spPr/>
    </dgm:pt>
    <dgm:pt modelId="{B555389E-4D3E-4ADD-B5EE-8C13CE495FC1}" type="pres">
      <dgm:prSet presAssocID="{63364F34-7386-4DE9-9A30-CA130516FCED}" presName="bottomLine" presStyleLbl="alignNode1" presStyleIdx="3" presStyleCnt="10">
        <dgm:presLayoutVars/>
      </dgm:prSet>
      <dgm:spPr/>
    </dgm:pt>
    <dgm:pt modelId="{FA56371E-298D-4222-A169-F6A926E9873B}" type="pres">
      <dgm:prSet presAssocID="{63364F34-7386-4DE9-9A30-CA130516FCED}" presName="nodeText" presStyleLbl="bgAccFollowNode1" presStyleIdx="1" presStyleCnt="5">
        <dgm:presLayoutVars>
          <dgm:bulletEnabled val="1"/>
        </dgm:presLayoutVars>
      </dgm:prSet>
      <dgm:spPr/>
    </dgm:pt>
    <dgm:pt modelId="{3FC6C1CD-E491-4763-848B-8EE5F7762F9C}" type="pres">
      <dgm:prSet presAssocID="{F1206055-8E86-4D03-98CE-37C79B7F6824}" presName="sibTrans" presStyleCnt="0"/>
      <dgm:spPr/>
    </dgm:pt>
    <dgm:pt modelId="{D648B0BE-74C8-4F81-9833-A384BF7B8999}" type="pres">
      <dgm:prSet presAssocID="{1AC7C974-7A0B-4F81-A5B5-A6FA3BEE0FE1}" presName="compositeNode" presStyleCnt="0">
        <dgm:presLayoutVars>
          <dgm:bulletEnabled val="1"/>
        </dgm:presLayoutVars>
      </dgm:prSet>
      <dgm:spPr/>
    </dgm:pt>
    <dgm:pt modelId="{30E15C96-FF0E-4256-A4C3-2E6F9DED313C}" type="pres">
      <dgm:prSet presAssocID="{1AC7C974-7A0B-4F81-A5B5-A6FA3BEE0FE1}" presName="bgRect" presStyleLbl="bgAccFollowNode1" presStyleIdx="2" presStyleCnt="5"/>
      <dgm:spPr/>
    </dgm:pt>
    <dgm:pt modelId="{26BD1FB3-C469-4E17-A66A-9E852978EF85}" type="pres">
      <dgm:prSet presAssocID="{9AFFECA3-E3FD-428D-AE7F-7A874DCDF352}" presName="sibTransNodeCircle" presStyleLbl="alignNode1" presStyleIdx="4" presStyleCnt="10">
        <dgm:presLayoutVars>
          <dgm:chMax val="0"/>
          <dgm:bulletEnabled/>
        </dgm:presLayoutVars>
      </dgm:prSet>
      <dgm:spPr/>
    </dgm:pt>
    <dgm:pt modelId="{A8B15115-372E-4475-BD37-C5F77285AD08}" type="pres">
      <dgm:prSet presAssocID="{1AC7C974-7A0B-4F81-A5B5-A6FA3BEE0FE1}" presName="bottomLine" presStyleLbl="alignNode1" presStyleIdx="5" presStyleCnt="10">
        <dgm:presLayoutVars/>
      </dgm:prSet>
      <dgm:spPr/>
    </dgm:pt>
    <dgm:pt modelId="{60EB0A42-AA4A-40FC-9D24-319E1D24102D}" type="pres">
      <dgm:prSet presAssocID="{1AC7C974-7A0B-4F81-A5B5-A6FA3BEE0FE1}" presName="nodeText" presStyleLbl="bgAccFollowNode1" presStyleIdx="2" presStyleCnt="5">
        <dgm:presLayoutVars>
          <dgm:bulletEnabled val="1"/>
        </dgm:presLayoutVars>
      </dgm:prSet>
      <dgm:spPr/>
    </dgm:pt>
    <dgm:pt modelId="{0EC68AEF-A80A-4E7D-ABDE-B40A9908F59C}" type="pres">
      <dgm:prSet presAssocID="{9AFFECA3-E3FD-428D-AE7F-7A874DCDF352}" presName="sibTrans" presStyleCnt="0"/>
      <dgm:spPr/>
    </dgm:pt>
    <dgm:pt modelId="{BC1FA341-0D96-45F9-A887-BA29B4CD92CE}" type="pres">
      <dgm:prSet presAssocID="{3017F493-9AEF-4BC1-BAC0-B9F37FD24625}" presName="compositeNode" presStyleCnt="0">
        <dgm:presLayoutVars>
          <dgm:bulletEnabled val="1"/>
        </dgm:presLayoutVars>
      </dgm:prSet>
      <dgm:spPr/>
    </dgm:pt>
    <dgm:pt modelId="{84133D7F-C534-46D7-BAFC-1DD17DDA594E}" type="pres">
      <dgm:prSet presAssocID="{3017F493-9AEF-4BC1-BAC0-B9F37FD24625}" presName="bgRect" presStyleLbl="bgAccFollowNode1" presStyleIdx="3" presStyleCnt="5"/>
      <dgm:spPr/>
    </dgm:pt>
    <dgm:pt modelId="{47B9678A-8C43-4A2B-B355-4FD8B83FF061}" type="pres">
      <dgm:prSet presAssocID="{C26F3C83-06EC-4D7D-9546-04590BB7D8E4}" presName="sibTransNodeCircle" presStyleLbl="alignNode1" presStyleIdx="6" presStyleCnt="10">
        <dgm:presLayoutVars>
          <dgm:chMax val="0"/>
          <dgm:bulletEnabled/>
        </dgm:presLayoutVars>
      </dgm:prSet>
      <dgm:spPr/>
    </dgm:pt>
    <dgm:pt modelId="{A09C9AC2-0845-4E4C-965E-53E582E75573}" type="pres">
      <dgm:prSet presAssocID="{3017F493-9AEF-4BC1-BAC0-B9F37FD24625}" presName="bottomLine" presStyleLbl="alignNode1" presStyleIdx="7" presStyleCnt="10">
        <dgm:presLayoutVars/>
      </dgm:prSet>
      <dgm:spPr/>
    </dgm:pt>
    <dgm:pt modelId="{D2B6E41B-11B8-4D84-9FBB-FDA01D7C4202}" type="pres">
      <dgm:prSet presAssocID="{3017F493-9AEF-4BC1-BAC0-B9F37FD24625}" presName="nodeText" presStyleLbl="bgAccFollowNode1" presStyleIdx="3" presStyleCnt="5">
        <dgm:presLayoutVars>
          <dgm:bulletEnabled val="1"/>
        </dgm:presLayoutVars>
      </dgm:prSet>
      <dgm:spPr/>
    </dgm:pt>
    <dgm:pt modelId="{01A898A0-110C-4700-9B4B-2A7EF025DB3E}" type="pres">
      <dgm:prSet presAssocID="{C26F3C83-06EC-4D7D-9546-04590BB7D8E4}" presName="sibTrans" presStyleCnt="0"/>
      <dgm:spPr/>
    </dgm:pt>
    <dgm:pt modelId="{8ECF0566-4052-4F9A-BB6F-4FB1A6382A65}" type="pres">
      <dgm:prSet presAssocID="{897A9B96-449B-4DE9-8F7C-6671D36C0544}" presName="compositeNode" presStyleCnt="0">
        <dgm:presLayoutVars>
          <dgm:bulletEnabled val="1"/>
        </dgm:presLayoutVars>
      </dgm:prSet>
      <dgm:spPr/>
    </dgm:pt>
    <dgm:pt modelId="{78337B06-3631-446E-A036-D2D18B6FB8BC}" type="pres">
      <dgm:prSet presAssocID="{897A9B96-449B-4DE9-8F7C-6671D36C0544}" presName="bgRect" presStyleLbl="bgAccFollowNode1" presStyleIdx="4" presStyleCnt="5"/>
      <dgm:spPr/>
    </dgm:pt>
    <dgm:pt modelId="{F4BE7B09-14D0-42DE-92A8-835706F7B125}" type="pres">
      <dgm:prSet presAssocID="{7688E4C2-DCFC-420E-A1CA-018AEBD17E80}" presName="sibTransNodeCircle" presStyleLbl="alignNode1" presStyleIdx="8" presStyleCnt="10">
        <dgm:presLayoutVars>
          <dgm:chMax val="0"/>
          <dgm:bulletEnabled/>
        </dgm:presLayoutVars>
      </dgm:prSet>
      <dgm:spPr/>
    </dgm:pt>
    <dgm:pt modelId="{F3A9EDFE-1F06-4C05-9175-87B6CF4A80EE}" type="pres">
      <dgm:prSet presAssocID="{897A9B96-449B-4DE9-8F7C-6671D36C0544}" presName="bottomLine" presStyleLbl="alignNode1" presStyleIdx="9" presStyleCnt="10">
        <dgm:presLayoutVars/>
      </dgm:prSet>
      <dgm:spPr/>
    </dgm:pt>
    <dgm:pt modelId="{7AD09A9B-3434-4850-AEE2-80C668D79083}" type="pres">
      <dgm:prSet presAssocID="{897A9B96-449B-4DE9-8F7C-6671D36C0544}" presName="nodeText" presStyleLbl="bgAccFollowNode1" presStyleIdx="4" presStyleCnt="5">
        <dgm:presLayoutVars>
          <dgm:bulletEnabled val="1"/>
        </dgm:presLayoutVars>
      </dgm:prSet>
      <dgm:spPr/>
    </dgm:pt>
  </dgm:ptLst>
  <dgm:cxnLst>
    <dgm:cxn modelId="{1B662536-6D6E-49C9-B21E-4BAF332EC3D2}" type="presOf" srcId="{897A9B96-449B-4DE9-8F7C-6671D36C0544}" destId="{78337B06-3631-446E-A036-D2D18B6FB8BC}" srcOrd="0" destOrd="0" presId="urn:microsoft.com/office/officeart/2016/7/layout/BasicLinearProcessNumbered"/>
    <dgm:cxn modelId="{46C3E340-5ED7-4F06-877B-1BE2831D3EC4}" type="presOf" srcId="{9AFFECA3-E3FD-428D-AE7F-7A874DCDF352}" destId="{26BD1FB3-C469-4E17-A66A-9E852978EF85}" srcOrd="0" destOrd="0" presId="urn:microsoft.com/office/officeart/2016/7/layout/BasicLinearProcessNumbered"/>
    <dgm:cxn modelId="{119DF440-7B25-41F5-A40E-8B98E6A54B5D}" type="presOf" srcId="{3017F493-9AEF-4BC1-BAC0-B9F37FD24625}" destId="{84133D7F-C534-46D7-BAFC-1DD17DDA594E}" srcOrd="0" destOrd="0" presId="urn:microsoft.com/office/officeart/2016/7/layout/BasicLinearProcessNumbered"/>
    <dgm:cxn modelId="{E96CB645-9B3E-4510-BEA3-2AF0BBADB95F}" srcId="{6DD7DD55-2281-46AF-995B-8CB558A43153}" destId="{952AE501-6ADB-4D4A-8208-469DA15477DE}" srcOrd="0" destOrd="0" parTransId="{60FE1E8E-6502-4176-B7AC-8D660BCF3F40}" sibTransId="{9FC6E130-2CCE-4007-AE53-6CDD60CD0ABC}"/>
    <dgm:cxn modelId="{4AC41656-8FC7-4A41-AE70-D52E2DDF762C}" type="presOf" srcId="{1AC7C974-7A0B-4F81-A5B5-A6FA3BEE0FE1}" destId="{60EB0A42-AA4A-40FC-9D24-319E1D24102D}" srcOrd="1" destOrd="0" presId="urn:microsoft.com/office/officeart/2016/7/layout/BasicLinearProcessNumbered"/>
    <dgm:cxn modelId="{3A190157-541B-47F6-B156-B5A08EA099A5}" type="presOf" srcId="{63364F34-7386-4DE9-9A30-CA130516FCED}" destId="{8A2AF225-C2BB-4987-936F-294A9B1A02D9}" srcOrd="0" destOrd="0" presId="urn:microsoft.com/office/officeart/2016/7/layout/BasicLinearProcessNumbered"/>
    <dgm:cxn modelId="{DDB1E377-622C-4673-98D4-C91DC19CEF3B}" type="presOf" srcId="{952AE501-6ADB-4D4A-8208-469DA15477DE}" destId="{DBC79661-6869-4B75-B53F-E673F5CA2306}" srcOrd="1" destOrd="0" presId="urn:microsoft.com/office/officeart/2016/7/layout/BasicLinearProcessNumbered"/>
    <dgm:cxn modelId="{2071975A-7B79-4A5F-BC40-6540FDC9665F}" type="presOf" srcId="{3017F493-9AEF-4BC1-BAC0-B9F37FD24625}" destId="{D2B6E41B-11B8-4D84-9FBB-FDA01D7C4202}" srcOrd="1" destOrd="0" presId="urn:microsoft.com/office/officeart/2016/7/layout/BasicLinearProcessNumbered"/>
    <dgm:cxn modelId="{E41F4987-8511-430F-9B4F-540D3FC2935E}" srcId="{6DD7DD55-2281-46AF-995B-8CB558A43153}" destId="{3017F493-9AEF-4BC1-BAC0-B9F37FD24625}" srcOrd="3" destOrd="0" parTransId="{F4FD6428-3CF8-40A3-B4EC-5C8C471892D4}" sibTransId="{C26F3C83-06EC-4D7D-9546-04590BB7D8E4}"/>
    <dgm:cxn modelId="{296F3094-A465-4B70-8133-BC8F547870C7}" type="presOf" srcId="{1AC7C974-7A0B-4F81-A5B5-A6FA3BEE0FE1}" destId="{30E15C96-FF0E-4256-A4C3-2E6F9DED313C}" srcOrd="0" destOrd="0" presId="urn:microsoft.com/office/officeart/2016/7/layout/BasicLinearProcessNumbered"/>
    <dgm:cxn modelId="{C5522C9C-77AE-4545-8D5C-38C33EC75894}" type="presOf" srcId="{C26F3C83-06EC-4D7D-9546-04590BB7D8E4}" destId="{47B9678A-8C43-4A2B-B355-4FD8B83FF061}" srcOrd="0" destOrd="0" presId="urn:microsoft.com/office/officeart/2016/7/layout/BasicLinearProcessNumbered"/>
    <dgm:cxn modelId="{440F6A9E-D641-4FEF-A8B6-07A4BCAFBF02}" srcId="{6DD7DD55-2281-46AF-995B-8CB558A43153}" destId="{1AC7C974-7A0B-4F81-A5B5-A6FA3BEE0FE1}" srcOrd="2" destOrd="0" parTransId="{8AEE8E5C-7100-45A6-B98D-B040F0545CB6}" sibTransId="{9AFFECA3-E3FD-428D-AE7F-7A874DCDF352}"/>
    <dgm:cxn modelId="{C97038A5-23E6-4DAF-9881-B4A07893A962}" type="presOf" srcId="{7688E4C2-DCFC-420E-A1CA-018AEBD17E80}" destId="{F4BE7B09-14D0-42DE-92A8-835706F7B125}" srcOrd="0" destOrd="0" presId="urn:microsoft.com/office/officeart/2016/7/layout/BasicLinearProcessNumbered"/>
    <dgm:cxn modelId="{9B9BA6A9-5A83-4C33-881B-5AFA4AD9B530}" type="presOf" srcId="{952AE501-6ADB-4D4A-8208-469DA15477DE}" destId="{B6F880FB-2B98-44BA-9BD2-53F121B260E4}" srcOrd="0" destOrd="0" presId="urn:microsoft.com/office/officeart/2016/7/layout/BasicLinearProcessNumbered"/>
    <dgm:cxn modelId="{F4A9B6AC-E29B-4A3F-B9F0-142F9F7898D9}" type="presOf" srcId="{6DD7DD55-2281-46AF-995B-8CB558A43153}" destId="{E3537F67-75CE-4EA4-A8D0-099AAFB19349}" srcOrd="0" destOrd="0" presId="urn:microsoft.com/office/officeart/2016/7/layout/BasicLinearProcessNumbered"/>
    <dgm:cxn modelId="{34EFC3AC-DC41-4052-AD05-7FC4CCFBBF1A}" srcId="{6DD7DD55-2281-46AF-995B-8CB558A43153}" destId="{897A9B96-449B-4DE9-8F7C-6671D36C0544}" srcOrd="4" destOrd="0" parTransId="{09CD2AA4-CB66-4BDD-91CE-5BFEBCC78BCA}" sibTransId="{7688E4C2-DCFC-420E-A1CA-018AEBD17E80}"/>
    <dgm:cxn modelId="{16DAEFAD-8968-4758-BBE7-D2402564C5DA}" type="presOf" srcId="{63364F34-7386-4DE9-9A30-CA130516FCED}" destId="{FA56371E-298D-4222-A169-F6A926E9873B}" srcOrd="1" destOrd="0" presId="urn:microsoft.com/office/officeart/2016/7/layout/BasicLinearProcessNumbered"/>
    <dgm:cxn modelId="{29B314BE-2DFA-4782-93D9-C7F2A78621FF}" type="presOf" srcId="{F1206055-8E86-4D03-98CE-37C79B7F6824}" destId="{43BBF97A-2E4D-425E-9132-C32FDC80DEDB}" srcOrd="0" destOrd="0" presId="urn:microsoft.com/office/officeart/2016/7/layout/BasicLinearProcessNumbered"/>
    <dgm:cxn modelId="{7C4F4EC1-7BEB-45A6-88FE-575E7436A84E}" srcId="{6DD7DD55-2281-46AF-995B-8CB558A43153}" destId="{63364F34-7386-4DE9-9A30-CA130516FCED}" srcOrd="1" destOrd="0" parTransId="{4C4D96ED-0859-440C-8C5F-DC4B18330742}" sibTransId="{F1206055-8E86-4D03-98CE-37C79B7F6824}"/>
    <dgm:cxn modelId="{77AB0DFB-B051-4C31-B2E4-D637E357C2FA}" type="presOf" srcId="{9FC6E130-2CCE-4007-AE53-6CDD60CD0ABC}" destId="{A676404C-2A40-49A6-AD2F-31DF72947638}" srcOrd="0" destOrd="0" presId="urn:microsoft.com/office/officeart/2016/7/layout/BasicLinearProcessNumbered"/>
    <dgm:cxn modelId="{03BE80FE-BA6A-405A-8199-63063C163C9B}" type="presOf" srcId="{897A9B96-449B-4DE9-8F7C-6671D36C0544}" destId="{7AD09A9B-3434-4850-AEE2-80C668D79083}" srcOrd="1" destOrd="0" presId="urn:microsoft.com/office/officeart/2016/7/layout/BasicLinearProcessNumbered"/>
    <dgm:cxn modelId="{0DF965EC-61BF-46C9-BC4A-99C127FEBA3F}" type="presParOf" srcId="{E3537F67-75CE-4EA4-A8D0-099AAFB19349}" destId="{ADAA4894-3E8C-45CF-B318-118638E4AC46}" srcOrd="0" destOrd="0" presId="urn:microsoft.com/office/officeart/2016/7/layout/BasicLinearProcessNumbered"/>
    <dgm:cxn modelId="{E28F7701-351E-4D25-A9A8-08B881F7C4D4}" type="presParOf" srcId="{ADAA4894-3E8C-45CF-B318-118638E4AC46}" destId="{B6F880FB-2B98-44BA-9BD2-53F121B260E4}" srcOrd="0" destOrd="0" presId="urn:microsoft.com/office/officeart/2016/7/layout/BasicLinearProcessNumbered"/>
    <dgm:cxn modelId="{ADC82A57-9F5F-4CF8-830B-367B67BECFD1}" type="presParOf" srcId="{ADAA4894-3E8C-45CF-B318-118638E4AC46}" destId="{A676404C-2A40-49A6-AD2F-31DF72947638}" srcOrd="1" destOrd="0" presId="urn:microsoft.com/office/officeart/2016/7/layout/BasicLinearProcessNumbered"/>
    <dgm:cxn modelId="{583A7CB5-EDBF-48A9-9E47-B5BF41A85210}" type="presParOf" srcId="{ADAA4894-3E8C-45CF-B318-118638E4AC46}" destId="{17D91550-59A8-49B8-A3DF-FBDEA79C15CE}" srcOrd="2" destOrd="0" presId="urn:microsoft.com/office/officeart/2016/7/layout/BasicLinearProcessNumbered"/>
    <dgm:cxn modelId="{0D26658A-2455-43A0-BA8B-E85F69F2F501}" type="presParOf" srcId="{ADAA4894-3E8C-45CF-B318-118638E4AC46}" destId="{DBC79661-6869-4B75-B53F-E673F5CA2306}" srcOrd="3" destOrd="0" presId="urn:microsoft.com/office/officeart/2016/7/layout/BasicLinearProcessNumbered"/>
    <dgm:cxn modelId="{19AD735E-30D7-45CE-ABB7-BF38B480F2FC}" type="presParOf" srcId="{E3537F67-75CE-4EA4-A8D0-099AAFB19349}" destId="{4A7151F5-E646-4F3D-ABD4-D8DB4FFAFE49}" srcOrd="1" destOrd="0" presId="urn:microsoft.com/office/officeart/2016/7/layout/BasicLinearProcessNumbered"/>
    <dgm:cxn modelId="{28BE6F86-89B1-4D0A-8F81-7DB62A6A7955}" type="presParOf" srcId="{E3537F67-75CE-4EA4-A8D0-099AAFB19349}" destId="{D2C6F140-553A-41F2-B3EC-753D352C4848}" srcOrd="2" destOrd="0" presId="urn:microsoft.com/office/officeart/2016/7/layout/BasicLinearProcessNumbered"/>
    <dgm:cxn modelId="{6A6D1904-F432-4D39-98A8-7AAF9E52462C}" type="presParOf" srcId="{D2C6F140-553A-41F2-B3EC-753D352C4848}" destId="{8A2AF225-C2BB-4987-936F-294A9B1A02D9}" srcOrd="0" destOrd="0" presId="urn:microsoft.com/office/officeart/2016/7/layout/BasicLinearProcessNumbered"/>
    <dgm:cxn modelId="{A4B677FD-5DB4-4C05-90A5-4C5D628EE21F}" type="presParOf" srcId="{D2C6F140-553A-41F2-B3EC-753D352C4848}" destId="{43BBF97A-2E4D-425E-9132-C32FDC80DEDB}" srcOrd="1" destOrd="0" presId="urn:microsoft.com/office/officeart/2016/7/layout/BasicLinearProcessNumbered"/>
    <dgm:cxn modelId="{223C25DB-5012-400F-8188-C20B3D5CDAAE}" type="presParOf" srcId="{D2C6F140-553A-41F2-B3EC-753D352C4848}" destId="{B555389E-4D3E-4ADD-B5EE-8C13CE495FC1}" srcOrd="2" destOrd="0" presId="urn:microsoft.com/office/officeart/2016/7/layout/BasicLinearProcessNumbered"/>
    <dgm:cxn modelId="{AF874C7B-13CF-4A49-91F1-99BEC5109EA0}" type="presParOf" srcId="{D2C6F140-553A-41F2-B3EC-753D352C4848}" destId="{FA56371E-298D-4222-A169-F6A926E9873B}" srcOrd="3" destOrd="0" presId="urn:microsoft.com/office/officeart/2016/7/layout/BasicLinearProcessNumbered"/>
    <dgm:cxn modelId="{B8AF1730-1ED7-433C-AFC8-EFFA4DFE8A30}" type="presParOf" srcId="{E3537F67-75CE-4EA4-A8D0-099AAFB19349}" destId="{3FC6C1CD-E491-4763-848B-8EE5F7762F9C}" srcOrd="3" destOrd="0" presId="urn:microsoft.com/office/officeart/2016/7/layout/BasicLinearProcessNumbered"/>
    <dgm:cxn modelId="{8D75B905-5B9D-4387-A30B-B76F9C3EF035}" type="presParOf" srcId="{E3537F67-75CE-4EA4-A8D0-099AAFB19349}" destId="{D648B0BE-74C8-4F81-9833-A384BF7B8999}" srcOrd="4" destOrd="0" presId="urn:microsoft.com/office/officeart/2016/7/layout/BasicLinearProcessNumbered"/>
    <dgm:cxn modelId="{0EAA1D92-B680-47DC-9FF5-0C703521B5BD}" type="presParOf" srcId="{D648B0BE-74C8-4F81-9833-A384BF7B8999}" destId="{30E15C96-FF0E-4256-A4C3-2E6F9DED313C}" srcOrd="0" destOrd="0" presId="urn:microsoft.com/office/officeart/2016/7/layout/BasicLinearProcessNumbered"/>
    <dgm:cxn modelId="{E1D58D3C-458C-4666-8D37-A2914BA5A225}" type="presParOf" srcId="{D648B0BE-74C8-4F81-9833-A384BF7B8999}" destId="{26BD1FB3-C469-4E17-A66A-9E852978EF85}" srcOrd="1" destOrd="0" presId="urn:microsoft.com/office/officeart/2016/7/layout/BasicLinearProcessNumbered"/>
    <dgm:cxn modelId="{E0FB3760-6FF9-4AF8-AD4F-A03CCBCC3444}" type="presParOf" srcId="{D648B0BE-74C8-4F81-9833-A384BF7B8999}" destId="{A8B15115-372E-4475-BD37-C5F77285AD08}" srcOrd="2" destOrd="0" presId="urn:microsoft.com/office/officeart/2016/7/layout/BasicLinearProcessNumbered"/>
    <dgm:cxn modelId="{58FE5A72-60B2-43BA-A025-7FDCF9E54AB2}" type="presParOf" srcId="{D648B0BE-74C8-4F81-9833-A384BF7B8999}" destId="{60EB0A42-AA4A-40FC-9D24-319E1D24102D}" srcOrd="3" destOrd="0" presId="urn:microsoft.com/office/officeart/2016/7/layout/BasicLinearProcessNumbered"/>
    <dgm:cxn modelId="{C8602FCC-ECD6-450F-8321-B6FE6F5C8B57}" type="presParOf" srcId="{E3537F67-75CE-4EA4-A8D0-099AAFB19349}" destId="{0EC68AEF-A80A-4E7D-ABDE-B40A9908F59C}" srcOrd="5" destOrd="0" presId="urn:microsoft.com/office/officeart/2016/7/layout/BasicLinearProcessNumbered"/>
    <dgm:cxn modelId="{3FBBC69C-D12A-4C3C-A2D2-70AF1D5A7AFD}" type="presParOf" srcId="{E3537F67-75CE-4EA4-A8D0-099AAFB19349}" destId="{BC1FA341-0D96-45F9-A887-BA29B4CD92CE}" srcOrd="6" destOrd="0" presId="urn:microsoft.com/office/officeart/2016/7/layout/BasicLinearProcessNumbered"/>
    <dgm:cxn modelId="{4CCDD554-CAEA-4802-B7B0-EC7BCB8ABB0D}" type="presParOf" srcId="{BC1FA341-0D96-45F9-A887-BA29B4CD92CE}" destId="{84133D7F-C534-46D7-BAFC-1DD17DDA594E}" srcOrd="0" destOrd="0" presId="urn:microsoft.com/office/officeart/2016/7/layout/BasicLinearProcessNumbered"/>
    <dgm:cxn modelId="{4B922AD1-5FBA-47BB-9F13-AF5EEF1034BA}" type="presParOf" srcId="{BC1FA341-0D96-45F9-A887-BA29B4CD92CE}" destId="{47B9678A-8C43-4A2B-B355-4FD8B83FF061}" srcOrd="1" destOrd="0" presId="urn:microsoft.com/office/officeart/2016/7/layout/BasicLinearProcessNumbered"/>
    <dgm:cxn modelId="{7C319B5D-C673-4EFD-B837-0361CDAF9686}" type="presParOf" srcId="{BC1FA341-0D96-45F9-A887-BA29B4CD92CE}" destId="{A09C9AC2-0845-4E4C-965E-53E582E75573}" srcOrd="2" destOrd="0" presId="urn:microsoft.com/office/officeart/2016/7/layout/BasicLinearProcessNumbered"/>
    <dgm:cxn modelId="{BAA1F552-11BF-4C21-BE5D-74133756A376}" type="presParOf" srcId="{BC1FA341-0D96-45F9-A887-BA29B4CD92CE}" destId="{D2B6E41B-11B8-4D84-9FBB-FDA01D7C4202}" srcOrd="3" destOrd="0" presId="urn:microsoft.com/office/officeart/2016/7/layout/BasicLinearProcessNumbered"/>
    <dgm:cxn modelId="{9AF2C24A-CB8F-431A-89EA-91C0E6E644A9}" type="presParOf" srcId="{E3537F67-75CE-4EA4-A8D0-099AAFB19349}" destId="{01A898A0-110C-4700-9B4B-2A7EF025DB3E}" srcOrd="7" destOrd="0" presId="urn:microsoft.com/office/officeart/2016/7/layout/BasicLinearProcessNumbered"/>
    <dgm:cxn modelId="{C258EA8D-D820-4177-AE09-7FC102A87263}" type="presParOf" srcId="{E3537F67-75CE-4EA4-A8D0-099AAFB19349}" destId="{8ECF0566-4052-4F9A-BB6F-4FB1A6382A65}" srcOrd="8" destOrd="0" presId="urn:microsoft.com/office/officeart/2016/7/layout/BasicLinearProcessNumbered"/>
    <dgm:cxn modelId="{799B7BD3-9C45-4E6B-92F6-0BCCA20E0344}" type="presParOf" srcId="{8ECF0566-4052-4F9A-BB6F-4FB1A6382A65}" destId="{78337B06-3631-446E-A036-D2D18B6FB8BC}" srcOrd="0" destOrd="0" presId="urn:microsoft.com/office/officeart/2016/7/layout/BasicLinearProcessNumbered"/>
    <dgm:cxn modelId="{B01FDFF3-B3C7-4957-8831-130075C638BF}" type="presParOf" srcId="{8ECF0566-4052-4F9A-BB6F-4FB1A6382A65}" destId="{F4BE7B09-14D0-42DE-92A8-835706F7B125}" srcOrd="1" destOrd="0" presId="urn:microsoft.com/office/officeart/2016/7/layout/BasicLinearProcessNumbered"/>
    <dgm:cxn modelId="{178942DB-F111-49A9-8ED1-8EAEA413569F}" type="presParOf" srcId="{8ECF0566-4052-4F9A-BB6F-4FB1A6382A65}" destId="{F3A9EDFE-1F06-4C05-9175-87B6CF4A80EE}" srcOrd="2" destOrd="0" presId="urn:microsoft.com/office/officeart/2016/7/layout/BasicLinearProcessNumbered"/>
    <dgm:cxn modelId="{5DF5C95C-B264-4CF0-98C9-DBF980B5FCBD}" type="presParOf" srcId="{8ECF0566-4052-4F9A-BB6F-4FB1A6382A65}" destId="{7AD09A9B-3434-4850-AEE2-80C668D7908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2F4B0-2488-4818-BBD9-1ADBE90659C1}">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CEE527-EC2B-4CC8-A693-3015204D9506}">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08917E-8EB6-43E7-9D99-B4AAD5F9EFAC}">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kern="1200">
              <a:latin typeface="Calibri"/>
              <a:cs typeface="Calibri"/>
            </a:rPr>
            <a:t>Training needs datase</a:t>
          </a:r>
          <a:r>
            <a:rPr lang="en-US" sz="2100" b="1" kern="1200"/>
            <a:t>t</a:t>
          </a:r>
          <a:r>
            <a:rPr lang="en-US" sz="2100" kern="1200"/>
            <a:t> : Finding the suitable dataset to train is hard and training is expensive</a:t>
          </a:r>
        </a:p>
      </dsp:txBody>
      <dsp:txXfrm>
        <a:off x="1435590" y="531"/>
        <a:ext cx="9080009" cy="1242935"/>
      </dsp:txXfrm>
    </dsp:sp>
    <dsp:sp modelId="{76A7D928-DD1D-4683-A06B-F3687AF03211}">
      <dsp:nvSpPr>
        <dsp:cNvPr id="0" name=""/>
        <dsp:cNvSpPr/>
      </dsp:nvSpPr>
      <dsp:spPr>
        <a:xfrm>
          <a:off x="0" y="1554201"/>
          <a:ext cx="10515600" cy="1242935"/>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83E1975F-B004-433E-8263-07255AAFDA7A}">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3FCA7C-1E08-49E7-B6C0-2AE85A4C870A}">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kern="1200">
              <a:latin typeface="Calibri"/>
              <a:cs typeface="Calibri"/>
            </a:rPr>
            <a:t>Training is inefficient</a:t>
          </a:r>
          <a:r>
            <a:rPr lang="en-US" sz="2100" kern="1200"/>
            <a:t> : For models which train with dataset , training is expensive whereas for models with reinforcement learning require many sample games or self plays which is time consuming </a:t>
          </a:r>
        </a:p>
      </dsp:txBody>
      <dsp:txXfrm>
        <a:off x="1435590" y="1554201"/>
        <a:ext cx="9080009" cy="1242935"/>
      </dsp:txXfrm>
    </dsp:sp>
    <dsp:sp modelId="{DCC4F04F-B529-4622-BB97-8EDE58DB2EFA}">
      <dsp:nvSpPr>
        <dsp:cNvPr id="0" name=""/>
        <dsp:cNvSpPr/>
      </dsp:nvSpPr>
      <dsp:spPr>
        <a:xfrm>
          <a:off x="0" y="3107870"/>
          <a:ext cx="10515600" cy="1242935"/>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3C8031DA-7B8F-4208-A5D4-BB9B6E87C0FA}">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E4D3D6-7A1F-4AF5-B02F-4A81C940F46D}">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kern="1200">
              <a:latin typeface="Calibri"/>
              <a:cs typeface="Calibri"/>
            </a:rPr>
            <a:t>Computationally expensive</a:t>
          </a:r>
          <a:r>
            <a:rPr lang="en-US" sz="2100" kern="1200"/>
            <a:t> : Models Using Genetic Algorithm are computationally expensive and need  heavy computing machines</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880FB-2B98-44BA-9BD2-53F121B260E4}">
      <dsp:nvSpPr>
        <dsp:cNvPr id="0" name=""/>
        <dsp:cNvSpPr/>
      </dsp:nvSpPr>
      <dsp:spPr>
        <a:xfrm>
          <a:off x="3458" y="472207"/>
          <a:ext cx="1872674" cy="262174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01" tIns="330200" rIns="146001" bIns="330200" numCol="1" spcCol="1270" anchor="t" anchorCtr="0">
          <a:noAutofit/>
        </a:bodyPr>
        <a:lstStyle/>
        <a:p>
          <a:pPr marL="0" lvl="0" indent="0" algn="l" defTabSz="933450">
            <a:lnSpc>
              <a:spcPct val="90000"/>
            </a:lnSpc>
            <a:spcBef>
              <a:spcPct val="0"/>
            </a:spcBef>
            <a:spcAft>
              <a:spcPct val="35000"/>
            </a:spcAft>
            <a:buNone/>
          </a:pPr>
          <a:r>
            <a:rPr lang="en-US" sz="2100" b="1" kern="1200">
              <a:latin typeface="Calibri Light" panose="020F0302020204030204"/>
            </a:rPr>
            <a:t>Preprocessing</a:t>
          </a:r>
          <a:endParaRPr lang="en-US" sz="2100" b="1" kern="1200"/>
        </a:p>
      </dsp:txBody>
      <dsp:txXfrm>
        <a:off x="3458" y="1468470"/>
        <a:ext cx="1872674" cy="1573046"/>
      </dsp:txXfrm>
    </dsp:sp>
    <dsp:sp modelId="{A676404C-2A40-49A6-AD2F-31DF72947638}">
      <dsp:nvSpPr>
        <dsp:cNvPr id="0" name=""/>
        <dsp:cNvSpPr/>
      </dsp:nvSpPr>
      <dsp:spPr>
        <a:xfrm>
          <a:off x="546534" y="734382"/>
          <a:ext cx="786523" cy="78652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20" tIns="12700" rIns="61320"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61718" y="849566"/>
        <a:ext cx="556155" cy="556155"/>
      </dsp:txXfrm>
    </dsp:sp>
    <dsp:sp modelId="{17D91550-59A8-49B8-A3DF-FBDEA79C15CE}">
      <dsp:nvSpPr>
        <dsp:cNvPr id="0" name=""/>
        <dsp:cNvSpPr/>
      </dsp:nvSpPr>
      <dsp:spPr>
        <a:xfrm>
          <a:off x="3458" y="3093880"/>
          <a:ext cx="1872674" cy="72"/>
        </a:xfrm>
        <a:prstGeom prst="rect">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2AF225-C2BB-4987-936F-294A9B1A02D9}">
      <dsp:nvSpPr>
        <dsp:cNvPr id="0" name=""/>
        <dsp:cNvSpPr/>
      </dsp:nvSpPr>
      <dsp:spPr>
        <a:xfrm>
          <a:off x="2063400" y="472207"/>
          <a:ext cx="1872674" cy="2621744"/>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01" tIns="330200" rIns="146001" bIns="330200" numCol="1" spcCol="1270" anchor="t" anchorCtr="0">
          <a:noAutofit/>
        </a:bodyPr>
        <a:lstStyle/>
        <a:p>
          <a:pPr marL="0" lvl="0" indent="0" algn="l" defTabSz="933450" rtl="0">
            <a:lnSpc>
              <a:spcPct val="90000"/>
            </a:lnSpc>
            <a:spcBef>
              <a:spcPct val="0"/>
            </a:spcBef>
            <a:spcAft>
              <a:spcPct val="35000"/>
            </a:spcAft>
            <a:buNone/>
          </a:pPr>
          <a:r>
            <a:rPr lang="en-US" sz="2100" b="1" kern="1200">
              <a:latin typeface="Calibri Light" panose="020F0302020204030204"/>
            </a:rPr>
            <a:t>Create Data</a:t>
          </a:r>
          <a:endParaRPr lang="en-US" sz="2100" b="1" kern="1200"/>
        </a:p>
      </dsp:txBody>
      <dsp:txXfrm>
        <a:off x="2063400" y="1468470"/>
        <a:ext cx="1872674" cy="1573046"/>
      </dsp:txXfrm>
    </dsp:sp>
    <dsp:sp modelId="{43BBF97A-2E4D-425E-9132-C32FDC80DEDB}">
      <dsp:nvSpPr>
        <dsp:cNvPr id="0" name=""/>
        <dsp:cNvSpPr/>
      </dsp:nvSpPr>
      <dsp:spPr>
        <a:xfrm>
          <a:off x="2606476" y="734382"/>
          <a:ext cx="786523" cy="786523"/>
        </a:xfrm>
        <a:prstGeom prst="ellips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20" tIns="12700" rIns="61320"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21660" y="849566"/>
        <a:ext cx="556155" cy="556155"/>
      </dsp:txXfrm>
    </dsp:sp>
    <dsp:sp modelId="{B555389E-4D3E-4ADD-B5EE-8C13CE495FC1}">
      <dsp:nvSpPr>
        <dsp:cNvPr id="0" name=""/>
        <dsp:cNvSpPr/>
      </dsp:nvSpPr>
      <dsp:spPr>
        <a:xfrm>
          <a:off x="2063400" y="3093880"/>
          <a:ext cx="1872674" cy="72"/>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15C96-FF0E-4256-A4C3-2E6F9DED313C}">
      <dsp:nvSpPr>
        <dsp:cNvPr id="0" name=""/>
        <dsp:cNvSpPr/>
      </dsp:nvSpPr>
      <dsp:spPr>
        <a:xfrm>
          <a:off x="4123342" y="472207"/>
          <a:ext cx="1872674" cy="262174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01" tIns="330200" rIns="146001" bIns="330200" numCol="1" spcCol="1270" anchor="t" anchorCtr="0">
          <a:noAutofit/>
        </a:bodyPr>
        <a:lstStyle/>
        <a:p>
          <a:pPr marL="0" lvl="0" indent="0" algn="l" defTabSz="933450" rtl="0">
            <a:lnSpc>
              <a:spcPct val="90000"/>
            </a:lnSpc>
            <a:spcBef>
              <a:spcPct val="0"/>
            </a:spcBef>
            <a:spcAft>
              <a:spcPct val="35000"/>
            </a:spcAft>
            <a:buNone/>
          </a:pPr>
          <a:r>
            <a:rPr lang="en-US" sz="2100" b="1" kern="1200">
              <a:latin typeface="Calibri Light" panose="020F0302020204030204"/>
            </a:rPr>
            <a:t>Transform Data</a:t>
          </a:r>
          <a:endParaRPr lang="en-US" sz="2100" b="1" kern="1200"/>
        </a:p>
      </dsp:txBody>
      <dsp:txXfrm>
        <a:off x="4123342" y="1468470"/>
        <a:ext cx="1872674" cy="1573046"/>
      </dsp:txXfrm>
    </dsp:sp>
    <dsp:sp modelId="{26BD1FB3-C469-4E17-A66A-9E852978EF85}">
      <dsp:nvSpPr>
        <dsp:cNvPr id="0" name=""/>
        <dsp:cNvSpPr/>
      </dsp:nvSpPr>
      <dsp:spPr>
        <a:xfrm>
          <a:off x="4666418" y="734382"/>
          <a:ext cx="786523" cy="786523"/>
        </a:xfrm>
        <a:prstGeom prst="ellips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20" tIns="12700" rIns="61320"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781602" y="849566"/>
        <a:ext cx="556155" cy="556155"/>
      </dsp:txXfrm>
    </dsp:sp>
    <dsp:sp modelId="{A8B15115-372E-4475-BD37-C5F77285AD08}">
      <dsp:nvSpPr>
        <dsp:cNvPr id="0" name=""/>
        <dsp:cNvSpPr/>
      </dsp:nvSpPr>
      <dsp:spPr>
        <a:xfrm>
          <a:off x="4123342" y="3093880"/>
          <a:ext cx="1872674" cy="72"/>
        </a:xfrm>
        <a:prstGeom prst="rect">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33D7F-C534-46D7-BAFC-1DD17DDA594E}">
      <dsp:nvSpPr>
        <dsp:cNvPr id="0" name=""/>
        <dsp:cNvSpPr/>
      </dsp:nvSpPr>
      <dsp:spPr>
        <a:xfrm>
          <a:off x="6183284" y="472207"/>
          <a:ext cx="1872674" cy="2621744"/>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01" tIns="330200" rIns="146001" bIns="330200" numCol="1" spcCol="1270" anchor="t" anchorCtr="0">
          <a:noAutofit/>
        </a:bodyPr>
        <a:lstStyle/>
        <a:p>
          <a:pPr marL="0" lvl="0" indent="0" algn="l" defTabSz="933450" rtl="0">
            <a:lnSpc>
              <a:spcPct val="90000"/>
            </a:lnSpc>
            <a:spcBef>
              <a:spcPct val="0"/>
            </a:spcBef>
            <a:spcAft>
              <a:spcPct val="35000"/>
            </a:spcAft>
            <a:buNone/>
          </a:pPr>
          <a:r>
            <a:rPr lang="en-US" sz="2100" b="1" kern="1200">
              <a:latin typeface="Calibri Light" panose="020F0302020204030204"/>
            </a:rPr>
            <a:t>Creating Neural Network</a:t>
          </a:r>
          <a:endParaRPr lang="en-US" sz="2100" b="1" kern="1200"/>
        </a:p>
      </dsp:txBody>
      <dsp:txXfrm>
        <a:off x="6183284" y="1468470"/>
        <a:ext cx="1872674" cy="1573046"/>
      </dsp:txXfrm>
    </dsp:sp>
    <dsp:sp modelId="{47B9678A-8C43-4A2B-B355-4FD8B83FF061}">
      <dsp:nvSpPr>
        <dsp:cNvPr id="0" name=""/>
        <dsp:cNvSpPr/>
      </dsp:nvSpPr>
      <dsp:spPr>
        <a:xfrm>
          <a:off x="6726360" y="734382"/>
          <a:ext cx="786523" cy="786523"/>
        </a:xfrm>
        <a:prstGeom prst="ellips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20" tIns="12700" rIns="61320"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841544" y="849566"/>
        <a:ext cx="556155" cy="556155"/>
      </dsp:txXfrm>
    </dsp:sp>
    <dsp:sp modelId="{A09C9AC2-0845-4E4C-965E-53E582E75573}">
      <dsp:nvSpPr>
        <dsp:cNvPr id="0" name=""/>
        <dsp:cNvSpPr/>
      </dsp:nvSpPr>
      <dsp:spPr>
        <a:xfrm>
          <a:off x="6183284" y="3093880"/>
          <a:ext cx="1872674" cy="72"/>
        </a:xfrm>
        <a:prstGeom prst="rect">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37B06-3631-446E-A036-D2D18B6FB8BC}">
      <dsp:nvSpPr>
        <dsp:cNvPr id="0" name=""/>
        <dsp:cNvSpPr/>
      </dsp:nvSpPr>
      <dsp:spPr>
        <a:xfrm>
          <a:off x="8243226" y="472207"/>
          <a:ext cx="1872674" cy="262174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01" tIns="330200" rIns="146001" bIns="330200" numCol="1" spcCol="1270" anchor="t" anchorCtr="0">
          <a:noAutofit/>
        </a:bodyPr>
        <a:lstStyle/>
        <a:p>
          <a:pPr marL="0" lvl="0" indent="0" algn="l" defTabSz="933450" rtl="0">
            <a:lnSpc>
              <a:spcPct val="90000"/>
            </a:lnSpc>
            <a:spcBef>
              <a:spcPct val="0"/>
            </a:spcBef>
            <a:spcAft>
              <a:spcPct val="35000"/>
            </a:spcAft>
            <a:buNone/>
          </a:pPr>
          <a:r>
            <a:rPr lang="en-US" sz="2100" b="0" kern="1200">
              <a:latin typeface="Calibri Light" panose="020F0302020204030204"/>
            </a:rPr>
            <a:t>Making Predictions</a:t>
          </a:r>
        </a:p>
      </dsp:txBody>
      <dsp:txXfrm>
        <a:off x="8243226" y="1468470"/>
        <a:ext cx="1872674" cy="1573046"/>
      </dsp:txXfrm>
    </dsp:sp>
    <dsp:sp modelId="{F4BE7B09-14D0-42DE-92A8-835706F7B125}">
      <dsp:nvSpPr>
        <dsp:cNvPr id="0" name=""/>
        <dsp:cNvSpPr/>
      </dsp:nvSpPr>
      <dsp:spPr>
        <a:xfrm>
          <a:off x="8786302" y="734382"/>
          <a:ext cx="786523" cy="786523"/>
        </a:xfrm>
        <a:prstGeom prst="ellips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20" tIns="12700" rIns="61320" bIns="12700" numCol="1" spcCol="1270" anchor="ctr" anchorCtr="0">
          <a:noAutofit/>
        </a:bodyPr>
        <a:lstStyle/>
        <a:p>
          <a:pPr marL="0" lvl="0" indent="0" algn="ctr" defTabSz="1689100">
            <a:lnSpc>
              <a:spcPct val="90000"/>
            </a:lnSpc>
            <a:spcBef>
              <a:spcPct val="0"/>
            </a:spcBef>
            <a:spcAft>
              <a:spcPct val="35000"/>
            </a:spcAft>
            <a:buNone/>
          </a:pPr>
          <a:r>
            <a:rPr lang="en-US" sz="3800" kern="1200"/>
            <a:t>5</a:t>
          </a:r>
        </a:p>
      </dsp:txBody>
      <dsp:txXfrm>
        <a:off x="8901486" y="849566"/>
        <a:ext cx="556155" cy="556155"/>
      </dsp:txXfrm>
    </dsp:sp>
    <dsp:sp modelId="{F3A9EDFE-1F06-4C05-9175-87B6CF4A80EE}">
      <dsp:nvSpPr>
        <dsp:cNvPr id="0" name=""/>
        <dsp:cNvSpPr/>
      </dsp:nvSpPr>
      <dsp:spPr>
        <a:xfrm>
          <a:off x="8243226" y="3093880"/>
          <a:ext cx="1872674"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320F-A0CC-41DC-B61A-AFABF070E6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CE5DFB8-08E3-4F61-B12B-7D259A0F45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A4805F-6002-40B8-97F9-AE52EA07BC52}"/>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5" name="Footer Placeholder 4">
            <a:extLst>
              <a:ext uri="{FF2B5EF4-FFF2-40B4-BE49-F238E27FC236}">
                <a16:creationId xmlns:a16="http://schemas.microsoft.com/office/drawing/2014/main" id="{846C77EB-658C-410A-BBF9-756DE8B64C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4DF10F-D436-4971-8AD9-C43B3D03BE58}"/>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294082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79EC-3AE4-4AF1-8F92-E20172B536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2CD752-F805-4B26-9AD0-898C2F6FAD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700179-EAE5-4737-AD68-1D4C6ECD7D74}"/>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5" name="Footer Placeholder 4">
            <a:extLst>
              <a:ext uri="{FF2B5EF4-FFF2-40B4-BE49-F238E27FC236}">
                <a16:creationId xmlns:a16="http://schemas.microsoft.com/office/drawing/2014/main" id="{1A561A00-C0D0-4254-BDF1-5182DC3E03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2097F3-1BBA-40D0-95A3-E0808A715F5A}"/>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2818783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AD69B-8D2B-416F-BBC9-0D97943F78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1BEB94-4715-4FF6-A26E-96F70A3C8D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B3804D-4DBE-4C21-A737-3E310A23E125}"/>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5" name="Footer Placeholder 4">
            <a:extLst>
              <a:ext uri="{FF2B5EF4-FFF2-40B4-BE49-F238E27FC236}">
                <a16:creationId xmlns:a16="http://schemas.microsoft.com/office/drawing/2014/main" id="{F4B1FFED-F73E-48A2-9F14-8345B90442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FDD981-7702-457C-8149-2B153B9B3466}"/>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374648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F790A-1DC8-4115-A42E-AF13DDF3E4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A15119-CE1E-4068-815F-B194A87832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311BCD-4B28-4820-AE0A-EB81BBC2B0CA}"/>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5" name="Footer Placeholder 4">
            <a:extLst>
              <a:ext uri="{FF2B5EF4-FFF2-40B4-BE49-F238E27FC236}">
                <a16:creationId xmlns:a16="http://schemas.microsoft.com/office/drawing/2014/main" id="{7561C47E-AA16-48AA-A7C8-31B8D6BC1E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D8D0A-6469-4FE3-9C35-D8CDE4B507C1}"/>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560251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9B0C-2EE1-4C25-AFEA-4BC90F6C67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931D73-F697-41BD-8050-564392A2E0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22BF-BC1B-4A36-B025-1766A7B15DAC}"/>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5" name="Footer Placeholder 4">
            <a:extLst>
              <a:ext uri="{FF2B5EF4-FFF2-40B4-BE49-F238E27FC236}">
                <a16:creationId xmlns:a16="http://schemas.microsoft.com/office/drawing/2014/main" id="{5545D990-F3F1-4106-A6DB-4D0E744872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76D14-21E9-489D-A645-5E74C074BCA7}"/>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333720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20DC-CB6C-44D8-80AE-B0637398FA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F78E1F-5360-453A-86B5-7A804C085F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8655D6-7D57-41A8-B936-C3C346B851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1B2D67-2631-4AA8-8A7A-B326DD67B581}"/>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6" name="Footer Placeholder 5">
            <a:extLst>
              <a:ext uri="{FF2B5EF4-FFF2-40B4-BE49-F238E27FC236}">
                <a16:creationId xmlns:a16="http://schemas.microsoft.com/office/drawing/2014/main" id="{82766098-2F1E-4D86-8032-E143B32D9E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2FC715-507E-4738-B84F-3DA48CD8700C}"/>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2623468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CD4B-1C93-4311-9F9F-234229F70A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65D0FA-79F0-43EB-9020-14014BFC3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AE860F-C335-4341-A982-E18FE679D4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395EC98-4DEF-43F9-9F8B-94586F63C8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9785F-F025-4B07-A31A-DF36F25AA9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5E8BB0-E226-4B6A-951A-1701E337D6D9}"/>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8" name="Footer Placeholder 7">
            <a:extLst>
              <a:ext uri="{FF2B5EF4-FFF2-40B4-BE49-F238E27FC236}">
                <a16:creationId xmlns:a16="http://schemas.microsoft.com/office/drawing/2014/main" id="{99C1E1A0-F85E-4B4A-9995-93696C3148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807C4ED-130A-4521-A040-886AAF3BD34A}"/>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63121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7E6C-F730-4FC0-8ED8-261755B71B0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7476C6-4043-49EF-9631-3133E1D979F7}"/>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4" name="Footer Placeholder 3">
            <a:extLst>
              <a:ext uri="{FF2B5EF4-FFF2-40B4-BE49-F238E27FC236}">
                <a16:creationId xmlns:a16="http://schemas.microsoft.com/office/drawing/2014/main" id="{DDEE107B-91C4-43E3-B075-5B92E8207B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DC9A98-E8D9-4E98-BBA3-C910519CC086}"/>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162791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57088E-8F5A-4E2C-B8C4-6FABFC209CD4}"/>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3" name="Footer Placeholder 2">
            <a:extLst>
              <a:ext uri="{FF2B5EF4-FFF2-40B4-BE49-F238E27FC236}">
                <a16:creationId xmlns:a16="http://schemas.microsoft.com/office/drawing/2014/main" id="{036638CE-8813-4376-B6B6-5453896371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6EB2BE-0010-499E-B86A-6F1247E2EAD7}"/>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53293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80B0-3680-4BFF-A81D-BDD3C9107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13970B-BBD8-4332-BBC0-7B239F51DD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5B6338-6700-4991-B8AD-DE29215C4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61505-12E4-47C6-8457-62CC5BC79270}"/>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6" name="Footer Placeholder 5">
            <a:extLst>
              <a:ext uri="{FF2B5EF4-FFF2-40B4-BE49-F238E27FC236}">
                <a16:creationId xmlns:a16="http://schemas.microsoft.com/office/drawing/2014/main" id="{F5202C94-54EA-46CE-8EDE-950806A788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E65D7E-3307-4250-A7FB-63558CD8439B}"/>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269103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0A37-917C-46D3-B93A-1C7966883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50BAD1-898E-4698-9943-E42C81C554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4AF9109-888D-41DB-BF20-4AA515BDC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B4292-7751-4B6D-B1C2-6D97985DA56F}"/>
              </a:ext>
            </a:extLst>
          </p:cNvPr>
          <p:cNvSpPr>
            <a:spLocks noGrp="1"/>
          </p:cNvSpPr>
          <p:nvPr>
            <p:ph type="dt" sz="half" idx="10"/>
          </p:nvPr>
        </p:nvSpPr>
        <p:spPr/>
        <p:txBody>
          <a:bodyPr/>
          <a:lstStyle/>
          <a:p>
            <a:fld id="{E911E5B6-6272-4B20-9908-2FAD62AE1911}" type="datetimeFigureOut">
              <a:rPr lang="en-IN" smtClean="0"/>
              <a:t>08-06-2022</a:t>
            </a:fld>
            <a:endParaRPr lang="en-IN"/>
          </a:p>
        </p:txBody>
      </p:sp>
      <p:sp>
        <p:nvSpPr>
          <p:cNvPr id="6" name="Footer Placeholder 5">
            <a:extLst>
              <a:ext uri="{FF2B5EF4-FFF2-40B4-BE49-F238E27FC236}">
                <a16:creationId xmlns:a16="http://schemas.microsoft.com/office/drawing/2014/main" id="{52940DEC-59C6-4CE2-86CA-16C5B0DB63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273720-A6F3-4A72-BC47-E9655BE04540}"/>
              </a:ext>
            </a:extLst>
          </p:cNvPr>
          <p:cNvSpPr>
            <a:spLocks noGrp="1"/>
          </p:cNvSpPr>
          <p:nvPr>
            <p:ph type="sldNum" sz="quarter" idx="12"/>
          </p:nvPr>
        </p:nvSpPr>
        <p:spPr/>
        <p:txBody>
          <a:bodyPr/>
          <a:lstStyle/>
          <a:p>
            <a:fld id="{BB6F2D84-6E70-45B8-ADC9-19B11ABA44EE}" type="slidenum">
              <a:rPr lang="en-IN" smtClean="0"/>
              <a:t>‹#›</a:t>
            </a:fld>
            <a:endParaRPr lang="en-IN"/>
          </a:p>
        </p:txBody>
      </p:sp>
    </p:spTree>
    <p:extLst>
      <p:ext uri="{BB962C8B-B14F-4D97-AF65-F5344CB8AC3E}">
        <p14:creationId xmlns:p14="http://schemas.microsoft.com/office/powerpoint/2010/main" val="213471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0DA87E-0D89-48F1-9BA7-3B3558146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3DD3A7-F5FF-4819-9AFE-E0E07DFEE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165A41-97D5-44EE-AC9A-02359BA3A3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11E5B6-6272-4B20-9908-2FAD62AE1911}" type="datetimeFigureOut">
              <a:rPr lang="en-IN" smtClean="0"/>
              <a:t>08-06-2022</a:t>
            </a:fld>
            <a:endParaRPr lang="en-IN"/>
          </a:p>
        </p:txBody>
      </p:sp>
      <p:sp>
        <p:nvSpPr>
          <p:cNvPr id="5" name="Footer Placeholder 4">
            <a:extLst>
              <a:ext uri="{FF2B5EF4-FFF2-40B4-BE49-F238E27FC236}">
                <a16:creationId xmlns:a16="http://schemas.microsoft.com/office/drawing/2014/main" id="{BF12CD46-059B-4144-870A-C64A21DD75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F03E5C1-7060-4F80-A4A1-6FE060F432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6F2D84-6E70-45B8-ADC9-19B11ABA44EE}" type="slidenum">
              <a:rPr lang="en-IN" smtClean="0"/>
              <a:t>‹#›</a:t>
            </a:fld>
            <a:endParaRPr lang="en-IN"/>
          </a:p>
        </p:txBody>
      </p:sp>
    </p:spTree>
    <p:extLst>
      <p:ext uri="{BB962C8B-B14F-4D97-AF65-F5344CB8AC3E}">
        <p14:creationId xmlns:p14="http://schemas.microsoft.com/office/powerpoint/2010/main" val="1362949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github.com/victorsimrbt/chess_4096"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3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643468" y="643467"/>
            <a:ext cx="4620584" cy="5705057"/>
          </a:xfrm>
        </p:spPr>
        <p:txBody>
          <a:bodyPr>
            <a:normAutofit/>
          </a:bodyPr>
          <a:lstStyle/>
          <a:p>
            <a:pPr algn="l">
              <a:spcBef>
                <a:spcPts val="0"/>
              </a:spcBef>
            </a:pPr>
            <a:r>
              <a:rPr lang="en-US" sz="4000" b="1">
                <a:ea typeface="+mj-lt"/>
                <a:cs typeface="+mj-lt"/>
              </a:rPr>
              <a:t>CHESS AI</a:t>
            </a:r>
            <a:br>
              <a:rPr lang="en-US" sz="2400">
                <a:ea typeface="+mj-lt"/>
                <a:cs typeface="+mj-lt"/>
              </a:rPr>
            </a:br>
            <a:endParaRPr lang="en-US" sz="2400">
              <a:ea typeface="+mj-lt"/>
              <a:cs typeface="+mj-lt"/>
            </a:endParaRPr>
          </a:p>
          <a:p>
            <a:pPr algn="l">
              <a:spcBef>
                <a:spcPts val="0"/>
              </a:spcBef>
            </a:pPr>
            <a:endParaRPr lang="en-US" sz="2400">
              <a:ea typeface="+mj-lt"/>
              <a:cs typeface="+mj-lt"/>
            </a:endParaRPr>
          </a:p>
          <a:p>
            <a:pPr algn="l">
              <a:spcBef>
                <a:spcPts val="0"/>
              </a:spcBef>
            </a:pPr>
            <a:br>
              <a:rPr lang="en-US" sz="2400">
                <a:ea typeface="+mj-lt"/>
                <a:cs typeface="+mj-lt"/>
              </a:rPr>
            </a:br>
            <a:endParaRPr lang="en-US" sz="2400">
              <a:ea typeface="+mj-lt"/>
              <a:cs typeface="+mj-lt"/>
            </a:endParaRPr>
          </a:p>
          <a:p>
            <a:pPr algn="l">
              <a:spcBef>
                <a:spcPts val="0"/>
              </a:spcBef>
            </a:pPr>
            <a:endParaRPr lang="en-US" sz="2400">
              <a:ea typeface="+mj-lt"/>
              <a:cs typeface="+mj-lt"/>
            </a:endParaRPr>
          </a:p>
          <a:p>
            <a:pPr algn="l"/>
            <a:br>
              <a:rPr lang="en-US" sz="2400"/>
            </a:br>
            <a:r>
              <a:rPr lang="en-US" sz="2400">
                <a:latin typeface="Calibri"/>
                <a:cs typeface="Calibri"/>
              </a:rPr>
              <a:t>TEAM NO : 15</a:t>
            </a:r>
          </a:p>
          <a:p>
            <a:pPr algn="l"/>
            <a:r>
              <a:rPr lang="en-US" sz="2400">
                <a:latin typeface="Calibri"/>
                <a:cs typeface="Calibri"/>
              </a:rPr>
              <a:t>AADHARSH R - 2019103604</a:t>
            </a:r>
          </a:p>
          <a:p>
            <a:pPr algn="l"/>
            <a:r>
              <a:rPr lang="en-US" sz="2400">
                <a:latin typeface="Calibri"/>
                <a:cs typeface="Calibri"/>
              </a:rPr>
              <a:t>BHUVANESHWAR S - 2019103513</a:t>
            </a:r>
          </a:p>
          <a:p>
            <a:pPr algn="l"/>
            <a:r>
              <a:rPr lang="en-US" sz="2400">
                <a:latin typeface="Calibri"/>
                <a:cs typeface="Calibri"/>
              </a:rPr>
              <a:t>DHEEPAK RAAJ - 2019103516</a:t>
            </a:r>
          </a:p>
          <a:p>
            <a:pPr algn="l"/>
            <a:r>
              <a:rPr lang="en-US" sz="2400">
                <a:latin typeface="Calibri"/>
                <a:cs typeface="Calibri"/>
              </a:rPr>
              <a:t>PARUSU SUNNY - 2019103602</a:t>
            </a:r>
          </a:p>
        </p:txBody>
      </p:sp>
      <p:pic>
        <p:nvPicPr>
          <p:cNvPr id="5" name="Picture 4">
            <a:extLst>
              <a:ext uri="{FF2B5EF4-FFF2-40B4-BE49-F238E27FC236}">
                <a16:creationId xmlns:a16="http://schemas.microsoft.com/office/drawing/2014/main" id="{830B98B3-2AD0-47CE-8FD5-4756B029F2F4}"/>
              </a:ext>
            </a:extLst>
          </p:cNvPr>
          <p:cNvPicPr>
            <a:picLocks noChangeAspect="1"/>
          </p:cNvPicPr>
          <p:nvPr/>
        </p:nvPicPr>
        <p:blipFill rotWithShape="1">
          <a:blip r:embed="rId2">
            <a:extLst>
              <a:ext uri="{28A0092B-C50C-407E-A947-70E740481C1C}">
                <a14:useLocalDpi xmlns:a14="http://schemas.microsoft.com/office/drawing/2010/main" val="0"/>
              </a:ext>
            </a:extLst>
          </a:blip>
          <a:srcRect l="9298" r="3288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7">
            <a:extLst>
              <a:ext uri="{FF2B5EF4-FFF2-40B4-BE49-F238E27FC236}">
                <a16:creationId xmlns:a16="http://schemas.microsoft.com/office/drawing/2014/main" id="{1EAF2D1C-799D-0286-1479-4E56A074DB7F}"/>
              </a:ext>
            </a:extLst>
          </p:cNvPr>
          <p:cNvPicPr>
            <a:picLocks noChangeAspect="1"/>
          </p:cNvPicPr>
          <p:nvPr/>
        </p:nvPicPr>
        <p:blipFill>
          <a:blip r:embed="rId3"/>
          <a:stretch>
            <a:fillRect/>
          </a:stretch>
        </p:blipFill>
        <p:spPr>
          <a:xfrm>
            <a:off x="5758427" y="5671929"/>
            <a:ext cx="1152525" cy="1152525"/>
          </a:xfrm>
          <a:prstGeom prst="rect">
            <a:avLst/>
          </a:prstGeom>
        </p:spPr>
      </p:pic>
    </p:spTree>
    <p:extLst>
      <p:ext uri="{BB962C8B-B14F-4D97-AF65-F5344CB8AC3E}">
        <p14:creationId xmlns:p14="http://schemas.microsoft.com/office/powerpoint/2010/main" val="1277188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Logo&#10;&#10;Description automatically generated">
            <a:extLst>
              <a:ext uri="{FF2B5EF4-FFF2-40B4-BE49-F238E27FC236}">
                <a16:creationId xmlns:a16="http://schemas.microsoft.com/office/drawing/2014/main" id="{87D2E915-4AB1-D65B-FF43-EBC402D9C107}"/>
              </a:ext>
            </a:extLst>
          </p:cNvPr>
          <p:cNvPicPr>
            <a:picLocks noChangeAspect="1"/>
          </p:cNvPicPr>
          <p:nvPr/>
        </p:nvPicPr>
        <p:blipFill>
          <a:blip r:embed="rId2"/>
          <a:stretch>
            <a:fillRect/>
          </a:stretch>
        </p:blipFill>
        <p:spPr>
          <a:xfrm>
            <a:off x="11109960" y="5857170"/>
            <a:ext cx="995680" cy="995680"/>
          </a:xfrm>
          <a:prstGeom prst="rect">
            <a:avLst/>
          </a:prstGeom>
        </p:spPr>
      </p:pic>
      <p:graphicFrame>
        <p:nvGraphicFramePr>
          <p:cNvPr id="4" name="Table 4">
            <a:extLst>
              <a:ext uri="{FF2B5EF4-FFF2-40B4-BE49-F238E27FC236}">
                <a16:creationId xmlns:a16="http://schemas.microsoft.com/office/drawing/2014/main" id="{5B57B727-A3D5-41FA-6DE0-859EFC967840}"/>
              </a:ext>
            </a:extLst>
          </p:cNvPr>
          <p:cNvGraphicFramePr>
            <a:graphicFrameLocks noGrp="1"/>
          </p:cNvGraphicFramePr>
          <p:nvPr>
            <p:ph idx="1"/>
            <p:extLst>
              <p:ext uri="{D42A27DB-BD31-4B8C-83A1-F6EECF244321}">
                <p14:modId xmlns:p14="http://schemas.microsoft.com/office/powerpoint/2010/main" val="2495914439"/>
              </p:ext>
            </p:extLst>
          </p:nvPr>
        </p:nvGraphicFramePr>
        <p:xfrm>
          <a:off x="782411" y="676465"/>
          <a:ext cx="10619273" cy="2407131"/>
        </p:xfrm>
        <a:graphic>
          <a:graphicData uri="http://schemas.openxmlformats.org/drawingml/2006/table">
            <a:tbl>
              <a:tblPr firstRow="1" bandRow="1">
                <a:solidFill>
                  <a:schemeClr val="bg1"/>
                </a:solidFill>
                <a:tableStyleId>{5C22544A-7EE6-4342-B048-85BDC9FD1C3A}</a:tableStyleId>
              </a:tblPr>
              <a:tblGrid>
                <a:gridCol w="616323">
                  <a:extLst>
                    <a:ext uri="{9D8B030D-6E8A-4147-A177-3AD203B41FA5}">
                      <a16:colId xmlns:a16="http://schemas.microsoft.com/office/drawing/2014/main" val="1276049476"/>
                    </a:ext>
                  </a:extLst>
                </a:gridCol>
                <a:gridCol w="1760316">
                  <a:extLst>
                    <a:ext uri="{9D8B030D-6E8A-4147-A177-3AD203B41FA5}">
                      <a16:colId xmlns:a16="http://schemas.microsoft.com/office/drawing/2014/main" val="3759548532"/>
                    </a:ext>
                  </a:extLst>
                </a:gridCol>
                <a:gridCol w="2572373">
                  <a:extLst>
                    <a:ext uri="{9D8B030D-6E8A-4147-A177-3AD203B41FA5}">
                      <a16:colId xmlns:a16="http://schemas.microsoft.com/office/drawing/2014/main" val="3835792336"/>
                    </a:ext>
                  </a:extLst>
                </a:gridCol>
                <a:gridCol w="1533528">
                  <a:extLst>
                    <a:ext uri="{9D8B030D-6E8A-4147-A177-3AD203B41FA5}">
                      <a16:colId xmlns:a16="http://schemas.microsoft.com/office/drawing/2014/main" val="3594631354"/>
                    </a:ext>
                  </a:extLst>
                </a:gridCol>
                <a:gridCol w="1892178">
                  <a:extLst>
                    <a:ext uri="{9D8B030D-6E8A-4147-A177-3AD203B41FA5}">
                      <a16:colId xmlns:a16="http://schemas.microsoft.com/office/drawing/2014/main" val="2942799847"/>
                    </a:ext>
                  </a:extLst>
                </a:gridCol>
                <a:gridCol w="2244555">
                  <a:extLst>
                    <a:ext uri="{9D8B030D-6E8A-4147-A177-3AD203B41FA5}">
                      <a16:colId xmlns:a16="http://schemas.microsoft.com/office/drawing/2014/main" val="2421027067"/>
                    </a:ext>
                  </a:extLst>
                </a:gridCol>
              </a:tblGrid>
              <a:tr h="551302">
                <a:tc>
                  <a:txBody>
                    <a:bodyPr/>
                    <a:lstStyle/>
                    <a:p>
                      <a:r>
                        <a:rPr lang="en-US" sz="1400" b="0" cap="none" spc="0">
                          <a:solidFill>
                            <a:schemeClr val="bg1"/>
                          </a:solidFill>
                        </a:rPr>
                        <a:t>SNO</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TITLE – AUTHOR PUBLICATION YEAR</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PROPOSED WORK</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ALGORITHM USED</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ADVANTAGES</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LIMITATION</a:t>
                      </a:r>
                    </a:p>
                  </a:txBody>
                  <a:tcPr marL="96830" marR="74484" marT="74484" marB="74484" anchor="ctr">
                    <a:lnL w="19050" cap="flat" cmpd="sng" algn="ctr">
                      <a:solidFill>
                        <a:schemeClr val="tx1"/>
                      </a:solidFill>
                      <a:prstDash val="solid"/>
                    </a:lnL>
                    <a:lnR w="12700" cmpd="sng">
                      <a:noFill/>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03379637"/>
                  </a:ext>
                </a:extLst>
              </a:tr>
              <a:tr h="1831443">
                <a:tc>
                  <a:txBody>
                    <a:bodyPr/>
                    <a:lstStyle/>
                    <a:p>
                      <a:pPr lvl="0">
                        <a:buNone/>
                      </a:pPr>
                      <a:r>
                        <a:rPr lang="en-US" sz="1100" cap="none" spc="0">
                          <a:solidFill>
                            <a:schemeClr val="tx1"/>
                          </a:solidFill>
                        </a:rPr>
                        <a:t>10</a:t>
                      </a:r>
                    </a:p>
                  </a:txBody>
                  <a:tcPr marL="96829" marR="74484" marT="74484" marB="74484">
                    <a:lnL w="19050">
                      <a:solidFill>
                        <a:schemeClr val="tx1"/>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t>Chess Moves Prediction using Deep Learning Neural Networks </a:t>
                      </a:r>
                      <a:endParaRPr lang="en-US" sz="1100" b="0" i="0" u="none" strike="noStrike" cap="none" spc="0" noProof="0"/>
                    </a:p>
                    <a:p>
                      <a:pPr lvl="0" algn="l">
                        <a:lnSpc>
                          <a:spcPct val="100000"/>
                        </a:lnSpc>
                        <a:spcBef>
                          <a:spcPts val="0"/>
                        </a:spcBef>
                        <a:spcAft>
                          <a:spcPts val="0"/>
                        </a:spcAft>
                        <a:buNone/>
                      </a:pPr>
                      <a:r>
                        <a:rPr lang="en-IN" sz="1100" b="0" i="0" u="none" strike="noStrike" cap="none" spc="0" noProof="0"/>
                        <a:t>Siddhant Mishra </a:t>
                      </a:r>
                    </a:p>
                    <a:p>
                      <a:pPr lvl="0" algn="l">
                        <a:lnSpc>
                          <a:spcPct val="100000"/>
                        </a:lnSpc>
                        <a:spcBef>
                          <a:spcPts val="0"/>
                        </a:spcBef>
                        <a:spcAft>
                          <a:spcPts val="0"/>
                        </a:spcAft>
                        <a:buNone/>
                      </a:pPr>
                      <a:r>
                        <a:rPr lang="en-IN" sz="1100" b="0" i="0" u="none" strike="noStrike" cap="none" spc="0" noProof="0"/>
                        <a:t>Hitanshu Panchal </a:t>
                      </a:r>
                    </a:p>
                    <a:p>
                      <a:pPr lvl="0" algn="l">
                        <a:lnSpc>
                          <a:spcPct val="100000"/>
                        </a:lnSpc>
                        <a:spcBef>
                          <a:spcPts val="0"/>
                        </a:spcBef>
                        <a:spcAft>
                          <a:spcPts val="0"/>
                        </a:spcAft>
                        <a:buNone/>
                      </a:pPr>
                      <a:r>
                        <a:rPr lang="en-IN" sz="1100" b="0" i="0" u="none" strike="noStrike" cap="none" spc="0" noProof="0"/>
                        <a:t>2021 </a:t>
                      </a:r>
                    </a:p>
                    <a:p>
                      <a:pPr lvl="0" algn="l">
                        <a:lnSpc>
                          <a:spcPct val="100000"/>
                        </a:lnSpc>
                        <a:spcBef>
                          <a:spcPts val="0"/>
                        </a:spcBef>
                        <a:spcAft>
                          <a:spcPts val="0"/>
                        </a:spcAft>
                        <a:buNone/>
                      </a:pPr>
                      <a:endParaRPr lang="en-IN" sz="1100" b="0" i="0" u="none" strike="noStrike" cap="none" spc="0" noProof="0">
                        <a:latin typeface="Calibri"/>
                      </a:endParaRPr>
                    </a:p>
                  </a:txBody>
                  <a:tcPr marL="96829" marR="74484" marT="74484" marB="74484">
                    <a:lnL w="6350">
                      <a:solidFill>
                        <a:schemeClr val="tx1">
                          <a:lumMod val="50000"/>
                          <a:lumOff val="50000"/>
                        </a:schemeClr>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latin typeface="Calibri"/>
                        </a:rPr>
                        <a:t>Each board state is given as an input to the input layer of the Convolutional Neural Networks. CNN learning the game of chess and based on the result of chess is essentially pre-computation on a given situation. </a:t>
                      </a:r>
                      <a:r>
                        <a:rPr lang="en-IN" sz="1100" b="0" i="0" u="none" strike="noStrike" cap="none" spc="0" noProof="0"/>
                        <a:t> </a:t>
                      </a:r>
                      <a:endParaRPr lang="en-US" sz="1100"/>
                    </a:p>
                  </a:txBody>
                  <a:tcPr marL="96829" marR="74484" marT="74484" marB="74484">
                    <a:lnL w="6350">
                      <a:solidFill>
                        <a:schemeClr val="tx1">
                          <a:lumMod val="50000"/>
                          <a:lumOff val="50000"/>
                        </a:schemeClr>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latin typeface="Calibri"/>
                        </a:rPr>
                        <a:t>A)CNN Algorithm </a:t>
                      </a:r>
                      <a:endParaRPr lang="en-US" sz="1100" b="0" i="0" u="none" strike="noStrike" cap="none" spc="0" noProof="0">
                        <a:latin typeface="Calibri"/>
                      </a:endParaRPr>
                    </a:p>
                    <a:p>
                      <a:pPr lvl="0">
                        <a:buNone/>
                      </a:pPr>
                      <a:r>
                        <a:rPr lang="en-IN" sz="1100" b="0" i="0" u="none" strike="noStrike" cap="none" spc="0" noProof="0">
                          <a:latin typeface="Calibri"/>
                        </a:rPr>
                        <a:t>B)Minmax Algorithm </a:t>
                      </a:r>
                      <a:endParaRPr lang="en-US">
                        <a:latin typeface="Calibri"/>
                      </a:endParaRPr>
                    </a:p>
                  </a:txBody>
                  <a:tcPr marL="96829" marR="74484" marT="74484" marB="74484">
                    <a:lnL w="6350">
                      <a:solidFill>
                        <a:schemeClr val="tx1">
                          <a:lumMod val="50000"/>
                          <a:lumOff val="50000"/>
                        </a:schemeClr>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latin typeface="Calibri"/>
                        </a:rPr>
                        <a:t>a) Pre-computation, an evaluating function to make an evaluation on a given situation. </a:t>
                      </a:r>
                      <a:endParaRPr lang="en-US" sz="1100" b="0" i="0" u="none" strike="noStrike" cap="none" spc="0" noProof="0">
                        <a:latin typeface="Calibri"/>
                      </a:endParaRPr>
                    </a:p>
                    <a:p>
                      <a:pPr lvl="0" algn="l">
                        <a:lnSpc>
                          <a:spcPct val="100000"/>
                        </a:lnSpc>
                        <a:spcBef>
                          <a:spcPts val="0"/>
                        </a:spcBef>
                        <a:spcAft>
                          <a:spcPts val="0"/>
                        </a:spcAft>
                        <a:buNone/>
                      </a:pPr>
                      <a:r>
                        <a:rPr lang="en-IN" sz="1100" b="0" i="0" u="none" strike="noStrike" cap="none" spc="0" noProof="0">
                          <a:latin typeface="Calibri"/>
                        </a:rPr>
                        <a:t>b) Useful for training quick and moderately successful chess algorithm </a:t>
                      </a:r>
                      <a:r>
                        <a:rPr lang="en-IN" sz="1100" b="0" i="0" u="none" strike="noStrike" cap="none" spc="0" noProof="0"/>
                        <a:t> </a:t>
                      </a:r>
                      <a:endParaRPr lang="en-IN" sz="1100"/>
                    </a:p>
                  </a:txBody>
                  <a:tcPr marL="96829" marR="74484" marT="74484" marB="74484">
                    <a:lnL w="6350">
                      <a:solidFill>
                        <a:schemeClr val="tx1">
                          <a:lumMod val="50000"/>
                          <a:lumOff val="50000"/>
                        </a:schemeClr>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latin typeface="Calibri"/>
                        </a:rPr>
                        <a:t>a) the CNN precomputes and searches around a smaller number of positions per game </a:t>
                      </a:r>
                      <a:endParaRPr lang="en-US" sz="1100" b="0" i="0" u="none" strike="noStrike" cap="none" spc="0" noProof="0">
                        <a:latin typeface="Calibri"/>
                      </a:endParaRPr>
                    </a:p>
                    <a:p>
                      <a:pPr lvl="0" algn="l">
                        <a:lnSpc>
                          <a:spcPct val="100000"/>
                        </a:lnSpc>
                        <a:spcBef>
                          <a:spcPts val="0"/>
                        </a:spcBef>
                        <a:spcAft>
                          <a:spcPts val="0"/>
                        </a:spcAft>
                        <a:buNone/>
                      </a:pPr>
                      <a:r>
                        <a:rPr lang="en-IN" sz="1100" b="0" i="0" u="none" strike="noStrike" cap="none" spc="0" noProof="0">
                          <a:latin typeface="Calibri"/>
                        </a:rPr>
                        <a:t>b) lacks the ability to teach innovative and creative moves, and as convolution layers demonstrated, are capable at identifying small, native objectives. </a:t>
                      </a:r>
                      <a:endParaRPr lang="en-US"/>
                    </a:p>
                  </a:txBody>
                  <a:tcPr marL="96829" marR="74484" marT="74484" marB="74484">
                    <a:lnL w="6350">
                      <a:solidFill>
                        <a:schemeClr val="tx1">
                          <a:lumMod val="50000"/>
                          <a:lumOff val="50000"/>
                        </a:schemeClr>
                      </a:solidFill>
                    </a:lnL>
                    <a:lnR w="19050">
                      <a:solidFill>
                        <a:schemeClr val="tx1"/>
                      </a:solidFill>
                    </a:lnR>
                    <a:lnT w="19050" cap="flat" cmpd="sng" algn="ctr">
                      <a:solidFill>
                        <a:schemeClr val="tx1"/>
                      </a:solidFill>
                      <a:prstDash val="solid"/>
                      <a:round/>
                      <a:headEnd type="none" w="med" len="med"/>
                      <a:tailEnd type="none" w="med" len="med"/>
                    </a:lnT>
                    <a:lnB w="19050">
                      <a:solidFill>
                        <a:schemeClr val="tx1"/>
                      </a:solidFill>
                    </a:lnB>
                    <a:noFill/>
                  </a:tcPr>
                </a:tc>
                <a:extLst>
                  <a:ext uri="{0D108BD9-81ED-4DB2-BD59-A6C34878D82A}">
                    <a16:rowId xmlns:a16="http://schemas.microsoft.com/office/drawing/2014/main" val="1196857260"/>
                  </a:ext>
                </a:extLst>
              </a:tr>
            </a:tbl>
          </a:graphicData>
        </a:graphic>
      </p:graphicFrame>
      <p:sp>
        <p:nvSpPr>
          <p:cNvPr id="6" name="TextBox 5">
            <a:extLst>
              <a:ext uri="{FF2B5EF4-FFF2-40B4-BE49-F238E27FC236}">
                <a16:creationId xmlns:a16="http://schemas.microsoft.com/office/drawing/2014/main" id="{D4898818-93D1-1C7E-103B-21F6CD88AD3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389305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4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5CD2B400-F652-EF03-01A2-AD8EE0F7859E}"/>
              </a:ext>
            </a:extLst>
          </p:cNvPr>
          <p:cNvSpPr>
            <a:spLocks noGrp="1"/>
          </p:cNvSpPr>
          <p:nvPr>
            <p:ph type="title"/>
          </p:nvPr>
        </p:nvSpPr>
        <p:spPr>
          <a:xfrm>
            <a:off x="838200" y="556995"/>
            <a:ext cx="10515600" cy="1133693"/>
          </a:xfrm>
        </p:spPr>
        <p:txBody>
          <a:bodyPr>
            <a:normAutofit/>
          </a:bodyPr>
          <a:lstStyle/>
          <a:p>
            <a:r>
              <a:rPr lang="en-US" sz="5200">
                <a:latin typeface="Calibri"/>
                <a:cs typeface="Calibri Light"/>
              </a:rPr>
              <a:t>Summary</a:t>
            </a:r>
            <a:endParaRPr lang="en-US" sz="5200">
              <a:latin typeface="Calibri"/>
            </a:endParaRPr>
          </a:p>
        </p:txBody>
      </p:sp>
      <p:pic>
        <p:nvPicPr>
          <p:cNvPr id="3" name="Picture 6" descr="Logo&#10;&#10;Description automatically generated">
            <a:extLst>
              <a:ext uri="{FF2B5EF4-FFF2-40B4-BE49-F238E27FC236}">
                <a16:creationId xmlns:a16="http://schemas.microsoft.com/office/drawing/2014/main" id="{87D2E915-4AB1-D65B-FF43-EBC402D9C107}"/>
              </a:ext>
            </a:extLst>
          </p:cNvPr>
          <p:cNvPicPr>
            <a:picLocks noChangeAspect="1"/>
          </p:cNvPicPr>
          <p:nvPr/>
        </p:nvPicPr>
        <p:blipFill>
          <a:blip r:embed="rId2"/>
          <a:stretch>
            <a:fillRect/>
          </a:stretch>
        </p:blipFill>
        <p:spPr>
          <a:xfrm>
            <a:off x="11109960" y="5857170"/>
            <a:ext cx="995680" cy="995680"/>
          </a:xfrm>
          <a:prstGeom prst="rect">
            <a:avLst/>
          </a:prstGeom>
        </p:spPr>
      </p:pic>
      <p:graphicFrame>
        <p:nvGraphicFramePr>
          <p:cNvPr id="43" name="Subtitle 11">
            <a:extLst>
              <a:ext uri="{FF2B5EF4-FFF2-40B4-BE49-F238E27FC236}">
                <a16:creationId xmlns:a16="http://schemas.microsoft.com/office/drawing/2014/main" id="{FA632F52-86E8-1632-EDC9-4143C0DD36A3}"/>
              </a:ext>
            </a:extLst>
          </p:cNvPr>
          <p:cNvGraphicFramePr>
            <a:graphicFrameLocks noGrp="1"/>
          </p:cNvGraphicFramePr>
          <p:nvPr>
            <p:ph idx="1"/>
            <p:extLst>
              <p:ext uri="{D42A27DB-BD31-4B8C-83A1-F6EECF244321}">
                <p14:modId xmlns:p14="http://schemas.microsoft.com/office/powerpoint/2010/main" val="28870864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605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023360" cy="3204134"/>
          </a:xfrm>
        </p:spPr>
        <p:txBody>
          <a:bodyPr anchor="b">
            <a:normAutofit/>
          </a:bodyPr>
          <a:lstStyle/>
          <a:p>
            <a:pPr algn="l"/>
            <a:r>
              <a:rPr lang="en-US" sz="4800">
                <a:cs typeface="Calibri"/>
              </a:rPr>
              <a:t>PROBLEM STATEMENT</a:t>
            </a:r>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91672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3EF598-914D-0DD2-0F40-EF56A652E081}"/>
              </a:ext>
            </a:extLst>
          </p:cNvPr>
          <p:cNvSpPr txBox="1"/>
          <p:nvPr/>
        </p:nvSpPr>
        <p:spPr>
          <a:xfrm>
            <a:off x="1188621" y="1651872"/>
            <a:ext cx="6467867" cy="34506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600"/>
              </a:spcAft>
            </a:pPr>
            <a:r>
              <a:rPr lang="en-US" sz="2400"/>
              <a:t>Can a chess game with AI be designed which is more efficient in storage and time and is also convenient to play ? </a:t>
            </a:r>
            <a:endParaRPr lang="en-US">
              <a:cs typeface="Calibri" panose="020F0502020204030204"/>
            </a:endParaRPr>
          </a:p>
        </p:txBody>
      </p:sp>
      <p:sp>
        <p:nvSpPr>
          <p:cNvPr id="16"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4F2DFAD-4395-5BFC-B687-E3EBF9A8A452}"/>
              </a:ext>
            </a:extLst>
          </p:cNvPr>
          <p:cNvPicPr>
            <a:picLocks noGrp="1" noChangeAspect="1"/>
          </p:cNvPicPr>
          <p:nvPr>
            <p:ph idx="1"/>
          </p:nvPr>
        </p:nvPicPr>
        <p:blipFill>
          <a:blip r:embed="rId2"/>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49142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023360" cy="3204134"/>
          </a:xfrm>
        </p:spPr>
        <p:txBody>
          <a:bodyPr anchor="b">
            <a:normAutofit/>
          </a:bodyPr>
          <a:lstStyle/>
          <a:p>
            <a:pPr algn="l"/>
            <a:r>
              <a:rPr lang="en-US" sz="4800">
                <a:cs typeface="Calibri"/>
              </a:rPr>
              <a:t>OBJECTIVE</a:t>
            </a:r>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86835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A2A7A76-1A9C-41A3-B260-843B94BD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4824E-C17F-DEE4-175F-0317C79BF521}"/>
              </a:ext>
            </a:extLst>
          </p:cNvPr>
          <p:cNvSpPr>
            <a:spLocks noGrp="1"/>
          </p:cNvSpPr>
          <p:nvPr>
            <p:ph type="title"/>
          </p:nvPr>
        </p:nvSpPr>
        <p:spPr>
          <a:xfrm>
            <a:off x="765130" y="2549470"/>
            <a:ext cx="10233046" cy="1575453"/>
          </a:xfrm>
        </p:spPr>
        <p:txBody>
          <a:bodyPr vert="horz" lIns="91440" tIns="45720" rIns="91440" bIns="45720" rtlCol="0" anchor="t">
            <a:normAutofit fontScale="90000"/>
          </a:bodyPr>
          <a:lstStyle/>
          <a:p>
            <a:pPr algn="just"/>
            <a:r>
              <a:rPr lang="en-US" sz="3600">
                <a:latin typeface="Calibri"/>
                <a:cs typeface="Calibri"/>
              </a:rPr>
              <a:t>-&gt; </a:t>
            </a:r>
            <a:r>
              <a:rPr lang="en-US" sz="3600" kern="1200">
                <a:latin typeface="Calibri"/>
                <a:cs typeface="Calibri"/>
              </a:rPr>
              <a:t>Designing a chess game which is efficient in time and storage and is</a:t>
            </a:r>
            <a:r>
              <a:rPr lang="en-US" sz="3600">
                <a:latin typeface="Calibri"/>
                <a:cs typeface="Calibri"/>
              </a:rPr>
              <a:t> also</a:t>
            </a:r>
            <a:r>
              <a:rPr lang="en-US" sz="3600" kern="1200">
                <a:latin typeface="Calibri"/>
                <a:cs typeface="Calibri"/>
              </a:rPr>
              <a:t> comfortable to use by the player.</a:t>
            </a:r>
            <a:br>
              <a:rPr lang="en-US" sz="3600" kern="1200">
                <a:latin typeface="Calibri"/>
              </a:rPr>
            </a:br>
            <a:endParaRPr lang="en-US" sz="3600" kern="1200">
              <a:solidFill>
                <a:schemeClr val="tx1"/>
              </a:solidFill>
              <a:latin typeface="+mj-lt"/>
              <a:cs typeface="Calibri Light" panose="020F0302020204030204"/>
            </a:endParaRPr>
          </a:p>
        </p:txBody>
      </p:sp>
      <p:pic>
        <p:nvPicPr>
          <p:cNvPr id="4" name="Picture 4">
            <a:extLst>
              <a:ext uri="{FF2B5EF4-FFF2-40B4-BE49-F238E27FC236}">
                <a16:creationId xmlns:a16="http://schemas.microsoft.com/office/drawing/2014/main" id="{14E07EC3-0071-2452-FD22-12C74E13DE47}"/>
              </a:ext>
            </a:extLst>
          </p:cNvPr>
          <p:cNvPicPr>
            <a:picLocks noChangeAspect="1"/>
          </p:cNvPicPr>
          <p:nvPr/>
        </p:nvPicPr>
        <p:blipFill>
          <a:blip r:embed="rId2"/>
          <a:stretch>
            <a:fillRect/>
          </a:stretch>
        </p:blipFill>
        <p:spPr>
          <a:xfrm>
            <a:off x="11005682" y="5727396"/>
            <a:ext cx="1128414" cy="1128414"/>
          </a:xfrm>
          <a:prstGeom prst="rect">
            <a:avLst/>
          </a:prstGeom>
        </p:spPr>
      </p:pic>
    </p:spTree>
    <p:extLst>
      <p:ext uri="{BB962C8B-B14F-4D97-AF65-F5344CB8AC3E}">
        <p14:creationId xmlns:p14="http://schemas.microsoft.com/office/powerpoint/2010/main" val="50334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023360" cy="3204134"/>
          </a:xfrm>
        </p:spPr>
        <p:txBody>
          <a:bodyPr anchor="b">
            <a:normAutofit/>
          </a:bodyPr>
          <a:lstStyle/>
          <a:p>
            <a:pPr algn="l"/>
            <a:r>
              <a:rPr lang="en-US" sz="4800">
                <a:cs typeface="Calibri"/>
              </a:rPr>
              <a:t>SYSTEM ARCHITECTURE</a:t>
            </a:r>
            <a:endParaRPr lang="en-US"/>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40876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6" descr="Logo&#10;&#10;Description automatically generated">
            <a:extLst>
              <a:ext uri="{FF2B5EF4-FFF2-40B4-BE49-F238E27FC236}">
                <a16:creationId xmlns:a16="http://schemas.microsoft.com/office/drawing/2014/main" id="{94707E18-C1FC-FC6E-C41C-228DF451BCDE}"/>
              </a:ext>
            </a:extLst>
          </p:cNvPr>
          <p:cNvPicPr>
            <a:picLocks noChangeAspect="1"/>
          </p:cNvPicPr>
          <p:nvPr/>
        </p:nvPicPr>
        <p:blipFill>
          <a:blip r:embed="rId2"/>
          <a:stretch>
            <a:fillRect/>
          </a:stretch>
        </p:blipFill>
        <p:spPr>
          <a:xfrm>
            <a:off x="11087413" y="5770323"/>
            <a:ext cx="1091017" cy="1101456"/>
          </a:xfrm>
          <a:prstGeom prst="rect">
            <a:avLst/>
          </a:prstGeom>
        </p:spPr>
      </p:pic>
      <p:pic>
        <p:nvPicPr>
          <p:cNvPr id="4" name="Picture 4" descr="Chart&#10;&#10;Description automatically generated">
            <a:extLst>
              <a:ext uri="{FF2B5EF4-FFF2-40B4-BE49-F238E27FC236}">
                <a16:creationId xmlns:a16="http://schemas.microsoft.com/office/drawing/2014/main" id="{24DE160C-48CF-2E68-CEA7-446BF0A6ABFA}"/>
              </a:ext>
            </a:extLst>
          </p:cNvPr>
          <p:cNvPicPr>
            <a:picLocks noChangeAspect="1"/>
          </p:cNvPicPr>
          <p:nvPr/>
        </p:nvPicPr>
        <p:blipFill>
          <a:blip r:embed="rId3"/>
          <a:stretch>
            <a:fillRect/>
          </a:stretch>
        </p:blipFill>
        <p:spPr>
          <a:xfrm>
            <a:off x="1019504" y="615075"/>
            <a:ext cx="9312165" cy="5549021"/>
          </a:xfrm>
          <a:prstGeom prst="rect">
            <a:avLst/>
          </a:prstGeom>
        </p:spPr>
      </p:pic>
    </p:spTree>
    <p:extLst>
      <p:ext uri="{BB962C8B-B14F-4D97-AF65-F5344CB8AC3E}">
        <p14:creationId xmlns:p14="http://schemas.microsoft.com/office/powerpoint/2010/main" val="361591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023360" cy="3204134"/>
          </a:xfrm>
        </p:spPr>
        <p:txBody>
          <a:bodyPr anchor="b">
            <a:normAutofit/>
          </a:bodyPr>
          <a:lstStyle/>
          <a:p>
            <a:pPr algn="l"/>
            <a:r>
              <a:rPr lang="en-US" sz="4800">
                <a:cs typeface="Calibri"/>
              </a:rPr>
              <a:t>LIST OF MODULES</a:t>
            </a:r>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55059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900AA99-901C-0497-3339-F18A6831FFA7}"/>
              </a:ext>
            </a:extLst>
          </p:cNvPr>
          <p:cNvGraphicFramePr>
            <a:graphicFrameLocks noGrp="1"/>
          </p:cNvGraphicFramePr>
          <p:nvPr>
            <p:ph idx="1"/>
            <p:extLst>
              <p:ext uri="{D42A27DB-BD31-4B8C-83A1-F6EECF244321}">
                <p14:modId xmlns:p14="http://schemas.microsoft.com/office/powerpoint/2010/main" val="482526640"/>
              </p:ext>
            </p:extLst>
          </p:nvPr>
        </p:nvGraphicFramePr>
        <p:xfrm>
          <a:off x="838200" y="2069465"/>
          <a:ext cx="10515600" cy="26517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4146917859"/>
                    </a:ext>
                  </a:extLst>
                </a:gridCol>
                <a:gridCol w="8636000">
                  <a:extLst>
                    <a:ext uri="{9D8B030D-6E8A-4147-A177-3AD203B41FA5}">
                      <a16:colId xmlns:a16="http://schemas.microsoft.com/office/drawing/2014/main" val="2962778763"/>
                    </a:ext>
                  </a:extLst>
                </a:gridCol>
              </a:tblGrid>
              <a:tr h="370840">
                <a:tc>
                  <a:txBody>
                    <a:bodyPr/>
                    <a:lstStyle/>
                    <a:p>
                      <a:pPr algn="ctr"/>
                      <a:r>
                        <a:rPr lang="en-US" sz="2400" dirty="0"/>
                        <a:t>Module Number</a:t>
                      </a:r>
                    </a:p>
                  </a:txBody>
                  <a:tcPr/>
                </a:tc>
                <a:tc>
                  <a:txBody>
                    <a:bodyPr/>
                    <a:lstStyle/>
                    <a:p>
                      <a:pPr algn="ctr"/>
                      <a:r>
                        <a:rPr lang="en-US" sz="2400" dirty="0"/>
                        <a:t>Module Description</a:t>
                      </a:r>
                    </a:p>
                  </a:txBody>
                  <a:tcPr/>
                </a:tc>
                <a:extLst>
                  <a:ext uri="{0D108BD9-81ED-4DB2-BD59-A6C34878D82A}">
                    <a16:rowId xmlns:a16="http://schemas.microsoft.com/office/drawing/2014/main" val="2014642954"/>
                  </a:ext>
                </a:extLst>
              </a:tr>
              <a:tr h="370840">
                <a:tc>
                  <a:txBody>
                    <a:bodyPr/>
                    <a:lstStyle/>
                    <a:p>
                      <a:pPr lvl="0" algn="ctr">
                        <a:buNone/>
                      </a:pPr>
                      <a:r>
                        <a:rPr lang="en-US" sz="2400" dirty="0"/>
                        <a:t>Module 1</a:t>
                      </a:r>
                    </a:p>
                  </a:txBody>
                  <a:tcPr/>
                </a:tc>
                <a:tc>
                  <a:txBody>
                    <a:bodyPr/>
                    <a:lstStyle/>
                    <a:p>
                      <a:pPr algn="ctr"/>
                      <a:r>
                        <a:rPr lang="en-US" sz="2400" dirty="0"/>
                        <a:t>Human vs Human Chess game</a:t>
                      </a:r>
                    </a:p>
                  </a:txBody>
                  <a:tcPr/>
                </a:tc>
                <a:extLst>
                  <a:ext uri="{0D108BD9-81ED-4DB2-BD59-A6C34878D82A}">
                    <a16:rowId xmlns:a16="http://schemas.microsoft.com/office/drawing/2014/main" val="1876226690"/>
                  </a:ext>
                </a:extLst>
              </a:tr>
              <a:tr h="370840">
                <a:tc>
                  <a:txBody>
                    <a:bodyPr/>
                    <a:lstStyle/>
                    <a:p>
                      <a:pPr lvl="0" algn="ctr">
                        <a:buNone/>
                      </a:pPr>
                      <a:r>
                        <a:rPr lang="en-US" sz="2400" dirty="0"/>
                        <a:t>Module 2</a:t>
                      </a:r>
                    </a:p>
                  </a:txBody>
                  <a:tcPr/>
                </a:tc>
                <a:tc>
                  <a:txBody>
                    <a:bodyPr/>
                    <a:lstStyle/>
                    <a:p>
                      <a:pPr algn="ctr"/>
                      <a:r>
                        <a:rPr lang="en-US" sz="2400" dirty="0"/>
                        <a:t>Vs AI using NN Algorithm</a:t>
                      </a:r>
                    </a:p>
                  </a:txBody>
                  <a:tcPr/>
                </a:tc>
                <a:extLst>
                  <a:ext uri="{0D108BD9-81ED-4DB2-BD59-A6C34878D82A}">
                    <a16:rowId xmlns:a16="http://schemas.microsoft.com/office/drawing/2014/main" val="2624762025"/>
                  </a:ext>
                </a:extLst>
              </a:tr>
              <a:tr h="370840">
                <a:tc>
                  <a:txBody>
                    <a:bodyPr/>
                    <a:lstStyle/>
                    <a:p>
                      <a:pPr algn="ctr"/>
                      <a:r>
                        <a:rPr lang="en-US" sz="2400" dirty="0"/>
                        <a:t>Module 3</a:t>
                      </a:r>
                    </a:p>
                  </a:txBody>
                  <a:tcPr/>
                </a:tc>
                <a:tc>
                  <a:txBody>
                    <a:bodyPr/>
                    <a:lstStyle/>
                    <a:p>
                      <a:pPr algn="ctr"/>
                      <a:r>
                        <a:rPr lang="en-US" sz="2400" dirty="0"/>
                        <a:t>Vs AI using Alpha Beta Pruning Algorithm</a:t>
                      </a:r>
                    </a:p>
                  </a:txBody>
                  <a:tcPr/>
                </a:tc>
                <a:extLst>
                  <a:ext uri="{0D108BD9-81ED-4DB2-BD59-A6C34878D82A}">
                    <a16:rowId xmlns:a16="http://schemas.microsoft.com/office/drawing/2014/main" val="1759211796"/>
                  </a:ext>
                </a:extLst>
              </a:tr>
              <a:tr h="370839">
                <a:tc>
                  <a:txBody>
                    <a:bodyPr/>
                    <a:lstStyle/>
                    <a:p>
                      <a:pPr lvl="0" algn="ctr">
                        <a:buNone/>
                      </a:pPr>
                      <a:r>
                        <a:rPr lang="en-US" sz="2400" dirty="0"/>
                        <a:t>Module 4</a:t>
                      </a:r>
                    </a:p>
                  </a:txBody>
                  <a:tcPr/>
                </a:tc>
                <a:tc>
                  <a:txBody>
                    <a:bodyPr/>
                    <a:lstStyle/>
                    <a:p>
                      <a:pPr lvl="0" algn="ctr">
                        <a:buNone/>
                      </a:pPr>
                      <a:r>
                        <a:rPr lang="en-US" sz="2400" dirty="0"/>
                        <a:t>Vs Hybrid Algorithm</a:t>
                      </a:r>
                    </a:p>
                  </a:txBody>
                  <a:tcPr/>
                </a:tc>
                <a:extLst>
                  <a:ext uri="{0D108BD9-81ED-4DB2-BD59-A6C34878D82A}">
                    <a16:rowId xmlns:a16="http://schemas.microsoft.com/office/drawing/2014/main" val="2167789387"/>
                  </a:ext>
                </a:extLst>
              </a:tr>
            </a:tbl>
          </a:graphicData>
        </a:graphic>
      </p:graphicFrame>
      <p:pic>
        <p:nvPicPr>
          <p:cNvPr id="3" name="Picture 6" descr="Logo&#10;&#10;Description automatically generated">
            <a:extLst>
              <a:ext uri="{FF2B5EF4-FFF2-40B4-BE49-F238E27FC236}">
                <a16:creationId xmlns:a16="http://schemas.microsoft.com/office/drawing/2014/main" id="{A90CF58A-2589-2B0F-1287-1350604115AD}"/>
              </a:ext>
            </a:extLst>
          </p:cNvPr>
          <p:cNvPicPr>
            <a:picLocks noChangeAspect="1"/>
          </p:cNvPicPr>
          <p:nvPr/>
        </p:nvPicPr>
        <p:blipFill>
          <a:blip r:embed="rId2"/>
          <a:stretch>
            <a:fillRect/>
          </a:stretch>
        </p:blipFill>
        <p:spPr>
          <a:xfrm>
            <a:off x="11087413" y="5770323"/>
            <a:ext cx="1091017" cy="1101456"/>
          </a:xfrm>
          <a:prstGeom prst="rect">
            <a:avLst/>
          </a:prstGeom>
        </p:spPr>
      </p:pic>
    </p:spTree>
    <p:extLst>
      <p:ext uri="{BB962C8B-B14F-4D97-AF65-F5344CB8AC3E}">
        <p14:creationId xmlns:p14="http://schemas.microsoft.com/office/powerpoint/2010/main" val="3784090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429760" cy="3265094"/>
          </a:xfrm>
        </p:spPr>
        <p:txBody>
          <a:bodyPr anchor="b">
            <a:normAutofit/>
          </a:bodyPr>
          <a:lstStyle/>
          <a:p>
            <a:pPr algn="l"/>
            <a:r>
              <a:rPr lang="en-US" sz="4800">
                <a:cs typeface="Calibri"/>
              </a:rPr>
              <a:t>CONTENT</a:t>
            </a:r>
            <a:endParaRPr lang="en-US"/>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152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023360" cy="3204134"/>
          </a:xfrm>
        </p:spPr>
        <p:txBody>
          <a:bodyPr anchor="b">
            <a:normAutofit/>
          </a:bodyPr>
          <a:lstStyle/>
          <a:p>
            <a:pPr algn="l"/>
            <a:r>
              <a:rPr lang="en-US" sz="4800">
                <a:cs typeface="Calibri"/>
              </a:rPr>
              <a:t>EXPLANATION OF MODULES</a:t>
            </a:r>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61077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2E0913F-A61D-D4B8-2163-584C979C30D5}"/>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MODULE 1</a:t>
            </a:r>
            <a:br>
              <a:rPr lang="en-US" sz="4000">
                <a:cs typeface="Calibri Light"/>
              </a:rPr>
            </a:br>
            <a:r>
              <a:rPr lang="en-US" sz="4000">
                <a:solidFill>
                  <a:srgbClr val="FFFFFF"/>
                </a:solidFill>
                <a:cs typeface="Calibri Light"/>
              </a:rPr>
              <a:t>Human vs Human</a:t>
            </a:r>
            <a:endParaRPr lang="en-US" sz="4000">
              <a:solidFill>
                <a:srgbClr val="FFFFFF"/>
              </a:solidFill>
            </a:endParaRPr>
          </a:p>
        </p:txBody>
      </p:sp>
      <p:sp>
        <p:nvSpPr>
          <p:cNvPr id="3" name="Content Placeholder 2">
            <a:extLst>
              <a:ext uri="{FF2B5EF4-FFF2-40B4-BE49-F238E27FC236}">
                <a16:creationId xmlns:a16="http://schemas.microsoft.com/office/drawing/2014/main" id="{180E2F06-F7CE-8FB9-D92B-B6BA90579BAC}"/>
              </a:ext>
            </a:extLst>
          </p:cNvPr>
          <p:cNvSpPr>
            <a:spLocks noGrp="1"/>
          </p:cNvSpPr>
          <p:nvPr>
            <p:ph idx="1"/>
          </p:nvPr>
        </p:nvSpPr>
        <p:spPr>
          <a:xfrm>
            <a:off x="1367624" y="2490436"/>
            <a:ext cx="9708995" cy="3567173"/>
          </a:xfrm>
        </p:spPr>
        <p:txBody>
          <a:bodyPr vert="horz" lIns="91440" tIns="45720" rIns="91440" bIns="45720" rtlCol="0" anchor="ctr">
            <a:normAutofit lnSpcReduction="10000"/>
          </a:bodyPr>
          <a:lstStyle/>
          <a:p>
            <a:pPr marL="0" indent="0">
              <a:buNone/>
            </a:pPr>
            <a:r>
              <a:rPr lang="en-US" sz="2200">
                <a:cs typeface="Calibri"/>
              </a:rPr>
              <a:t>Functions Used:</a:t>
            </a:r>
          </a:p>
          <a:p>
            <a:endParaRPr lang="en-US" sz="2200">
              <a:cs typeface="Calibri"/>
            </a:endParaRPr>
          </a:p>
          <a:p>
            <a:r>
              <a:rPr lang="en-US" sz="2200" b="1" err="1">
                <a:cs typeface="Calibri"/>
              </a:rPr>
              <a:t>Valid_moves</a:t>
            </a:r>
            <a:r>
              <a:rPr lang="en-US" sz="2200">
                <a:cs typeface="Calibri"/>
              </a:rPr>
              <a:t> - To list out the valid moves of each coin </a:t>
            </a:r>
          </a:p>
          <a:p>
            <a:r>
              <a:rPr lang="en-US" sz="2200" b="1" err="1">
                <a:cs typeface="Calibri"/>
              </a:rPr>
              <a:t>Is_check</a:t>
            </a:r>
            <a:r>
              <a:rPr lang="en-US" sz="2200">
                <a:cs typeface="Calibri"/>
              </a:rPr>
              <a:t> - To check if king is under check</a:t>
            </a:r>
          </a:p>
          <a:p>
            <a:r>
              <a:rPr lang="en-US" sz="2200" b="1" err="1">
                <a:cs typeface="Calibri"/>
              </a:rPr>
              <a:t>Search_moves</a:t>
            </a:r>
            <a:r>
              <a:rPr lang="en-US" sz="2200">
                <a:cs typeface="Calibri"/>
              </a:rPr>
              <a:t> - </a:t>
            </a:r>
            <a:r>
              <a:rPr lang="en-US" sz="2200">
                <a:ea typeface="+mn-lt"/>
                <a:cs typeface="+mn-lt"/>
              </a:rPr>
              <a:t>To list out the valid moves of each coin when under check</a:t>
            </a:r>
          </a:p>
          <a:p>
            <a:r>
              <a:rPr lang="en-US" sz="2200" b="1" err="1">
                <a:cs typeface="Calibri"/>
              </a:rPr>
              <a:t>Pawn_promotion</a:t>
            </a:r>
            <a:r>
              <a:rPr lang="en-US" sz="2200">
                <a:cs typeface="Calibri"/>
              </a:rPr>
              <a:t> - Pawn promoting into other higher rank coins</a:t>
            </a:r>
          </a:p>
          <a:p>
            <a:r>
              <a:rPr lang="en-US" sz="2200" b="1">
                <a:cs typeface="Calibri"/>
              </a:rPr>
              <a:t>Castling</a:t>
            </a:r>
            <a:r>
              <a:rPr lang="en-US" sz="2200">
                <a:cs typeface="Calibri"/>
              </a:rPr>
              <a:t> - Castling</a:t>
            </a:r>
          </a:p>
          <a:p>
            <a:r>
              <a:rPr lang="en-US" sz="2200" b="1" err="1">
                <a:cs typeface="Calibri"/>
              </a:rPr>
              <a:t>Active_player</a:t>
            </a:r>
            <a:r>
              <a:rPr lang="en-US" sz="2200">
                <a:cs typeface="Calibri"/>
              </a:rPr>
              <a:t> - Player turn</a:t>
            </a:r>
          </a:p>
          <a:p>
            <a:r>
              <a:rPr lang="en-US" sz="2200" b="1" err="1">
                <a:cs typeface="Calibri"/>
              </a:rPr>
              <a:t>Undo_moves</a:t>
            </a:r>
            <a:r>
              <a:rPr lang="en-US" sz="2200">
                <a:cs typeface="Calibri"/>
              </a:rPr>
              <a:t> - Player can undo a move and go back to the previous state </a:t>
            </a:r>
          </a:p>
        </p:txBody>
      </p:sp>
      <p:pic>
        <p:nvPicPr>
          <p:cNvPr id="7" name="Picture 6" descr="Logo&#10;&#10;Description automatically generated">
            <a:extLst>
              <a:ext uri="{FF2B5EF4-FFF2-40B4-BE49-F238E27FC236}">
                <a16:creationId xmlns:a16="http://schemas.microsoft.com/office/drawing/2014/main" id="{2F5C926D-88A1-1B0B-0AB7-C162B36596EC}"/>
              </a:ext>
            </a:extLst>
          </p:cNvPr>
          <p:cNvPicPr>
            <a:picLocks noChangeAspect="1"/>
          </p:cNvPicPr>
          <p:nvPr/>
        </p:nvPicPr>
        <p:blipFill>
          <a:blip r:embed="rId2"/>
          <a:stretch>
            <a:fillRect/>
          </a:stretch>
        </p:blipFill>
        <p:spPr>
          <a:xfrm>
            <a:off x="11139605" y="5759885"/>
            <a:ext cx="1091017" cy="1101456"/>
          </a:xfrm>
          <a:prstGeom prst="rect">
            <a:avLst/>
          </a:prstGeom>
        </p:spPr>
      </p:pic>
    </p:spTree>
    <p:extLst>
      <p:ext uri="{BB962C8B-B14F-4D97-AF65-F5344CB8AC3E}">
        <p14:creationId xmlns:p14="http://schemas.microsoft.com/office/powerpoint/2010/main" val="1489315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B0D6-4BBD-9EB3-D40B-2B6DF569BCD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Module 2</a:t>
            </a:r>
            <a:br>
              <a:rPr lang="en-US" sz="2600" kern="1200" dirty="0">
                <a:solidFill>
                  <a:schemeClr val="bg1"/>
                </a:solidFill>
                <a:latin typeface="+mj-lt"/>
                <a:ea typeface="+mj-ea"/>
                <a:cs typeface="+mj-cs"/>
              </a:rPr>
            </a:br>
            <a:r>
              <a:rPr lang="en-US" sz="2600" kern="1200" dirty="0">
                <a:solidFill>
                  <a:schemeClr val="bg1"/>
                </a:solidFill>
                <a:latin typeface="+mj-lt"/>
                <a:ea typeface="+mj-ea"/>
                <a:cs typeface="+mj-cs"/>
              </a:rPr>
              <a:t>( vs </a:t>
            </a:r>
            <a:r>
              <a:rPr lang="en-US" sz="2600" dirty="0">
                <a:solidFill>
                  <a:schemeClr val="bg1"/>
                </a:solidFill>
              </a:rPr>
              <a:t>C</a:t>
            </a:r>
            <a:r>
              <a:rPr lang="en-US" sz="2600" kern="1200" dirty="0">
                <a:solidFill>
                  <a:schemeClr val="bg1"/>
                </a:solidFill>
                <a:latin typeface="+mj-lt"/>
                <a:ea typeface="+mj-ea"/>
                <a:cs typeface="+mj-cs"/>
              </a:rPr>
              <a:t>NN algorithm)</a:t>
            </a:r>
          </a:p>
        </p:txBody>
      </p:sp>
      <p:pic>
        <p:nvPicPr>
          <p:cNvPr id="5" name="Picture 4">
            <a:extLst>
              <a:ext uri="{FF2B5EF4-FFF2-40B4-BE49-F238E27FC236}">
                <a16:creationId xmlns:a16="http://schemas.microsoft.com/office/drawing/2014/main" id="{9D767256-5B6E-2DA9-97B3-FEEA27821820}"/>
              </a:ext>
            </a:extLst>
          </p:cNvPr>
          <p:cNvPicPr>
            <a:picLocks noChangeAspect="1"/>
          </p:cNvPicPr>
          <p:nvPr/>
        </p:nvPicPr>
        <p:blipFill>
          <a:blip r:embed="rId2"/>
          <a:stretch>
            <a:fillRect/>
          </a:stretch>
        </p:blipFill>
        <p:spPr>
          <a:xfrm>
            <a:off x="3701916" y="1531455"/>
            <a:ext cx="7917866" cy="3795089"/>
          </a:xfrm>
          <a:prstGeom prst="rect">
            <a:avLst/>
          </a:prstGeom>
        </p:spPr>
      </p:pic>
    </p:spTree>
    <p:extLst>
      <p:ext uri="{BB962C8B-B14F-4D97-AF65-F5344CB8AC3E}">
        <p14:creationId xmlns:p14="http://schemas.microsoft.com/office/powerpoint/2010/main" val="67467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3" name="Group 32">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34" name="Rectangle 33">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Freeform: Shape 36">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9" name="Rectangle 3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F042621-A145-CB22-BF6E-25432B02C943}"/>
              </a:ext>
            </a:extLst>
          </p:cNvPr>
          <p:cNvSpPr>
            <a:spLocks noGrp="1"/>
          </p:cNvSpPr>
          <p:nvPr>
            <p:ph idx="1"/>
          </p:nvPr>
        </p:nvSpPr>
        <p:spPr>
          <a:xfrm>
            <a:off x="1528488" y="1634033"/>
            <a:ext cx="9135030" cy="3404347"/>
          </a:xfrm>
        </p:spPr>
        <p:txBody>
          <a:bodyPr vert="horz" lIns="91440" tIns="45720" rIns="91440" bIns="45720" rtlCol="0" anchor="t">
            <a:normAutofit/>
          </a:bodyPr>
          <a:lstStyle/>
          <a:p>
            <a:pPr algn="just">
              <a:buNone/>
            </a:pPr>
            <a:endParaRPr lang="en-US" sz="2400" dirty="0">
              <a:ea typeface="+mn-lt"/>
              <a:cs typeface="+mn-lt"/>
            </a:endParaRPr>
          </a:p>
          <a:p>
            <a:pPr algn="just">
              <a:buNone/>
            </a:pPr>
            <a:r>
              <a:rPr lang="en-US" sz="2400" dirty="0">
                <a:ea typeface="+mn-lt"/>
                <a:cs typeface="+mn-lt"/>
              </a:rPr>
              <a:t>-The Convolutional neural network is the </a:t>
            </a:r>
            <a:r>
              <a:rPr lang="en-US" sz="2400" b="1" dirty="0">
                <a:ea typeface="+mn-lt"/>
                <a:cs typeface="+mn-lt"/>
              </a:rPr>
              <a:t>intuitive</a:t>
            </a:r>
            <a:r>
              <a:rPr lang="en-US" sz="2400" dirty="0">
                <a:ea typeface="+mn-lt"/>
                <a:cs typeface="+mn-lt"/>
              </a:rPr>
              <a:t>. It is </a:t>
            </a:r>
            <a:r>
              <a:rPr lang="en-US" sz="2400" b="1" dirty="0">
                <a:ea typeface="+mn-lt"/>
                <a:cs typeface="+mn-lt"/>
              </a:rPr>
              <a:t>trained on thousands of master chess games.</a:t>
            </a:r>
            <a:endParaRPr lang="en-US" b="1" dirty="0">
              <a:cs typeface="Calibri"/>
            </a:endParaRPr>
          </a:p>
          <a:p>
            <a:pPr algn="just">
              <a:buNone/>
            </a:pPr>
            <a:endParaRPr lang="en-US" sz="2400" dirty="0">
              <a:ea typeface="+mn-lt"/>
              <a:cs typeface="+mn-lt"/>
            </a:endParaRPr>
          </a:p>
          <a:p>
            <a:pPr algn="just">
              <a:buNone/>
            </a:pPr>
            <a:r>
              <a:rPr lang="en-US" sz="2400" dirty="0">
                <a:ea typeface="+mn-lt"/>
                <a:cs typeface="+mn-lt"/>
              </a:rPr>
              <a:t>-This just means that </a:t>
            </a:r>
            <a:r>
              <a:rPr lang="en-US" sz="2400" b="1" dirty="0">
                <a:ea typeface="+mn-lt"/>
                <a:cs typeface="+mn-lt"/>
              </a:rPr>
              <a:t>a neural network is given a chess position , and is designed to output a move and an evaluation</a:t>
            </a:r>
            <a:r>
              <a:rPr lang="en-US" sz="2400" dirty="0">
                <a:ea typeface="+mn-lt"/>
                <a:cs typeface="+mn-lt"/>
              </a:rPr>
              <a:t>.</a:t>
            </a:r>
            <a:endParaRPr lang="en-US" dirty="0"/>
          </a:p>
          <a:p>
            <a:pPr algn="just">
              <a:buNone/>
            </a:pPr>
            <a:endParaRPr lang="en-US" sz="2400" dirty="0">
              <a:cs typeface="Calibri"/>
            </a:endParaRPr>
          </a:p>
        </p:txBody>
      </p:sp>
      <p:pic>
        <p:nvPicPr>
          <p:cNvPr id="4" name="Picture 3" descr="Logo&#10;&#10;Description automatically generated">
            <a:extLst>
              <a:ext uri="{FF2B5EF4-FFF2-40B4-BE49-F238E27FC236}">
                <a16:creationId xmlns:a16="http://schemas.microsoft.com/office/drawing/2014/main" id="{01BA429A-8B0D-62CA-1C6B-7F705606B998}"/>
              </a:ext>
            </a:extLst>
          </p:cNvPr>
          <p:cNvPicPr>
            <a:picLocks noChangeAspect="1"/>
          </p:cNvPicPr>
          <p:nvPr/>
        </p:nvPicPr>
        <p:blipFill>
          <a:blip r:embed="rId2"/>
          <a:stretch>
            <a:fillRect/>
          </a:stretch>
        </p:blipFill>
        <p:spPr>
          <a:xfrm>
            <a:off x="10646546" y="4717738"/>
            <a:ext cx="1091017" cy="1101456"/>
          </a:xfrm>
          <a:prstGeom prst="rect">
            <a:avLst/>
          </a:prstGeom>
        </p:spPr>
      </p:pic>
    </p:spTree>
    <p:extLst>
      <p:ext uri="{BB962C8B-B14F-4D97-AF65-F5344CB8AC3E}">
        <p14:creationId xmlns:p14="http://schemas.microsoft.com/office/powerpoint/2010/main" val="308762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3FE089B-7B0E-2C5D-8CAA-17118E498A81}"/>
              </a:ext>
            </a:extLst>
          </p:cNvPr>
          <p:cNvSpPr>
            <a:spLocks noGrp="1"/>
          </p:cNvSpPr>
          <p:nvPr>
            <p:ph type="title"/>
          </p:nvPr>
        </p:nvSpPr>
        <p:spPr>
          <a:xfrm>
            <a:off x="804672" y="457200"/>
            <a:ext cx="10579608" cy="1188720"/>
          </a:xfrm>
        </p:spPr>
        <p:txBody>
          <a:bodyPr>
            <a:normAutofit/>
          </a:bodyPr>
          <a:lstStyle/>
          <a:p>
            <a:r>
              <a:rPr lang="en-US" sz="4000">
                <a:solidFill>
                  <a:schemeClr val="tx2"/>
                </a:solidFill>
                <a:cs typeface="Calibri Light"/>
              </a:rPr>
              <a:t>Steps</a:t>
            </a:r>
            <a:endParaRPr lang="en-US" sz="4000">
              <a:solidFill>
                <a:schemeClr val="tx2"/>
              </a:solidFill>
            </a:endParaRPr>
          </a:p>
        </p:txBody>
      </p:sp>
      <p:grpSp>
        <p:nvGrpSpPr>
          <p:cNvPr id="20" name="Group 19">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21" name="Freeform: Shape 20">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7" name="Freeform: Shape 26">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Content Placeholder 2">
            <a:extLst>
              <a:ext uri="{FF2B5EF4-FFF2-40B4-BE49-F238E27FC236}">
                <a16:creationId xmlns:a16="http://schemas.microsoft.com/office/drawing/2014/main" id="{9A9FD5ED-7F40-23FE-5B2C-5D27819CDC37}"/>
              </a:ext>
            </a:extLst>
          </p:cNvPr>
          <p:cNvGraphicFramePr>
            <a:graphicFrameLocks noGrp="1"/>
          </p:cNvGraphicFramePr>
          <p:nvPr>
            <p:ph idx="1"/>
            <p:extLst>
              <p:ext uri="{D42A27DB-BD31-4B8C-83A1-F6EECF244321}">
                <p14:modId xmlns:p14="http://schemas.microsoft.com/office/powerpoint/2010/main" val="1954792980"/>
              </p:ext>
            </p:extLst>
          </p:nvPr>
        </p:nvGraphicFramePr>
        <p:xfrm>
          <a:off x="606014" y="2015836"/>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7" name="Picture 46" descr="Logo&#10;&#10;Description automatically generated">
            <a:extLst>
              <a:ext uri="{FF2B5EF4-FFF2-40B4-BE49-F238E27FC236}">
                <a16:creationId xmlns:a16="http://schemas.microsoft.com/office/drawing/2014/main" id="{23714498-3BCB-40D3-C087-1B8BF2520B24}"/>
              </a:ext>
            </a:extLst>
          </p:cNvPr>
          <p:cNvPicPr>
            <a:picLocks noChangeAspect="1"/>
          </p:cNvPicPr>
          <p:nvPr/>
        </p:nvPicPr>
        <p:blipFill>
          <a:blip r:embed="rId7"/>
          <a:stretch>
            <a:fillRect/>
          </a:stretch>
        </p:blipFill>
        <p:spPr>
          <a:xfrm>
            <a:off x="11049958" y="5759885"/>
            <a:ext cx="1091017" cy="1101456"/>
          </a:xfrm>
          <a:prstGeom prst="rect">
            <a:avLst/>
          </a:prstGeom>
        </p:spPr>
      </p:pic>
    </p:spTree>
    <p:extLst>
      <p:ext uri="{BB962C8B-B14F-4D97-AF65-F5344CB8AC3E}">
        <p14:creationId xmlns:p14="http://schemas.microsoft.com/office/powerpoint/2010/main" val="3196961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1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9C606F-F6BA-628B-BABF-5E8D41E600F8}"/>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Module 3 </a:t>
            </a:r>
            <a:br>
              <a:rPr lang="en-US" sz="5400" kern="1200">
                <a:solidFill>
                  <a:schemeClr val="tx1"/>
                </a:solidFill>
                <a:latin typeface="+mj-lt"/>
                <a:ea typeface="+mj-ea"/>
                <a:cs typeface="+mj-cs"/>
              </a:rPr>
            </a:br>
            <a:r>
              <a:rPr lang="en-US" sz="5400" kern="1200">
                <a:solidFill>
                  <a:schemeClr val="tx1"/>
                </a:solidFill>
                <a:latin typeface="+mj-lt"/>
                <a:ea typeface="+mj-ea"/>
                <a:cs typeface="+mj-cs"/>
              </a:rPr>
              <a:t>( vs Alpha Beta Pruning)</a:t>
            </a:r>
          </a:p>
        </p:txBody>
      </p:sp>
      <p:grpSp>
        <p:nvGrpSpPr>
          <p:cNvPr id="43" name="Group 2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2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9AB1D625-075F-ED0B-61C3-C401172F175D}"/>
              </a:ext>
            </a:extLst>
          </p:cNvPr>
          <p:cNvPicPr>
            <a:picLocks noChangeAspect="1"/>
          </p:cNvPicPr>
          <p:nvPr/>
        </p:nvPicPr>
        <p:blipFill>
          <a:blip r:embed="rId2"/>
          <a:stretch>
            <a:fillRect/>
          </a:stretch>
        </p:blipFill>
        <p:spPr>
          <a:xfrm>
            <a:off x="7617831" y="666728"/>
            <a:ext cx="2145323" cy="5465791"/>
          </a:xfrm>
          <a:prstGeom prst="rect">
            <a:avLst/>
          </a:prstGeom>
        </p:spPr>
      </p:pic>
    </p:spTree>
    <p:extLst>
      <p:ext uri="{BB962C8B-B14F-4D97-AF65-F5344CB8AC3E}">
        <p14:creationId xmlns:p14="http://schemas.microsoft.com/office/powerpoint/2010/main" val="1012543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4DBEFEE-430A-8D31-DBE8-9F1ABC02A9E5}"/>
              </a:ext>
            </a:extLst>
          </p:cNvPr>
          <p:cNvSpPr>
            <a:spLocks noGrp="1"/>
          </p:cNvSpPr>
          <p:nvPr>
            <p:ph idx="1"/>
          </p:nvPr>
        </p:nvSpPr>
        <p:spPr>
          <a:xfrm>
            <a:off x="1214719" y="1457325"/>
            <a:ext cx="9148481" cy="3942229"/>
          </a:xfrm>
        </p:spPr>
        <p:txBody>
          <a:bodyPr vert="horz" lIns="91440" tIns="45720" rIns="91440" bIns="45720" rtlCol="0" anchor="t">
            <a:normAutofit lnSpcReduction="10000"/>
          </a:bodyPr>
          <a:lstStyle/>
          <a:p>
            <a:endParaRPr lang="en-US" sz="2400">
              <a:solidFill>
                <a:schemeClr val="tx1">
                  <a:alpha val="55000"/>
                </a:schemeClr>
              </a:solidFill>
            </a:endParaRPr>
          </a:p>
          <a:p>
            <a:pPr algn="just"/>
            <a:r>
              <a:rPr lang="en-US">
                <a:ea typeface="+mn-lt"/>
                <a:cs typeface="+mn-lt"/>
              </a:rPr>
              <a:t>Alpha-Beta pruning is an optimization method to the minimax algorithm that allows us to disregard some branches in the search tree. This helps us evaluate the minimax search tree much deeper, while using the same resources.</a:t>
            </a:r>
            <a:endParaRPr lang="en-US">
              <a:cs typeface="Calibri" panose="020F0502020204030204"/>
            </a:endParaRPr>
          </a:p>
          <a:p>
            <a:pPr algn="just"/>
            <a:r>
              <a:rPr lang="en-US">
                <a:ea typeface="+mn-lt"/>
                <a:cs typeface="+mn-lt"/>
              </a:rPr>
              <a:t>The alpha-beta pruning is based on the situation where we can stop evaluating a part of the search tree if we find a move that leads to a worse situation than a previously discovered move.</a:t>
            </a:r>
            <a:endParaRPr lang="en-US">
              <a:cs typeface="Calibri"/>
            </a:endParaRPr>
          </a:p>
          <a:p>
            <a:pPr marL="0" indent="0">
              <a:buNone/>
            </a:pPr>
            <a:endParaRPr lang="en-US">
              <a:cs typeface="Calibri"/>
            </a:endParaRPr>
          </a:p>
        </p:txBody>
      </p:sp>
      <p:pic>
        <p:nvPicPr>
          <p:cNvPr id="4" name="Picture 3" descr="Logo&#10;&#10;Description automatically generated">
            <a:extLst>
              <a:ext uri="{FF2B5EF4-FFF2-40B4-BE49-F238E27FC236}">
                <a16:creationId xmlns:a16="http://schemas.microsoft.com/office/drawing/2014/main" id="{CF1B5F42-F0A2-B9CB-BC30-45EC4D3705BF}"/>
              </a:ext>
            </a:extLst>
          </p:cNvPr>
          <p:cNvPicPr>
            <a:picLocks noChangeAspect="1"/>
          </p:cNvPicPr>
          <p:nvPr/>
        </p:nvPicPr>
        <p:blipFill>
          <a:blip r:embed="rId2"/>
          <a:stretch>
            <a:fillRect/>
          </a:stretch>
        </p:blipFill>
        <p:spPr>
          <a:xfrm>
            <a:off x="10646546" y="4773767"/>
            <a:ext cx="1091017" cy="1101456"/>
          </a:xfrm>
          <a:prstGeom prst="rect">
            <a:avLst/>
          </a:prstGeom>
        </p:spPr>
      </p:pic>
    </p:spTree>
    <p:extLst>
      <p:ext uri="{BB962C8B-B14F-4D97-AF65-F5344CB8AC3E}">
        <p14:creationId xmlns:p14="http://schemas.microsoft.com/office/powerpoint/2010/main" val="3564522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4DBEFEE-430A-8D31-DBE8-9F1ABC02A9E5}"/>
              </a:ext>
            </a:extLst>
          </p:cNvPr>
          <p:cNvSpPr>
            <a:spLocks noGrp="1"/>
          </p:cNvSpPr>
          <p:nvPr>
            <p:ph idx="1"/>
          </p:nvPr>
        </p:nvSpPr>
        <p:spPr>
          <a:xfrm>
            <a:off x="1214719" y="1967753"/>
            <a:ext cx="9148481" cy="2563906"/>
          </a:xfrm>
        </p:spPr>
        <p:txBody>
          <a:bodyPr vert="horz" lIns="91440" tIns="45720" rIns="91440" bIns="45720" rtlCol="0" anchor="t">
            <a:normAutofit/>
          </a:bodyPr>
          <a:lstStyle/>
          <a:p>
            <a:endParaRPr lang="en-US" sz="2400">
              <a:solidFill>
                <a:schemeClr val="tx1">
                  <a:alpha val="55000"/>
                </a:schemeClr>
              </a:solidFill>
            </a:endParaRPr>
          </a:p>
          <a:p>
            <a:pPr algn="just"/>
            <a:r>
              <a:rPr lang="en-US">
                <a:ea typeface="+mn-lt"/>
                <a:cs typeface="+mn-lt"/>
              </a:rPr>
              <a:t>The alpha-beta pruning does not influence the outcome of the minimax algorithm — it only makes it faster.</a:t>
            </a:r>
          </a:p>
          <a:p>
            <a:pPr algn="just"/>
            <a:r>
              <a:rPr lang="en-US">
                <a:ea typeface="+mn-lt"/>
                <a:cs typeface="+mn-lt"/>
              </a:rPr>
              <a:t>The alpha-beta algorithm also is more efficient if we happen to visit </a:t>
            </a:r>
            <a:r>
              <a:rPr lang="en-US" b="1">
                <a:ea typeface="+mn-lt"/>
                <a:cs typeface="+mn-lt"/>
              </a:rPr>
              <a:t>first </a:t>
            </a:r>
            <a:r>
              <a:rPr lang="en-US">
                <a:ea typeface="+mn-lt"/>
                <a:cs typeface="+mn-lt"/>
              </a:rPr>
              <a:t>those paths that lead to good moves.</a:t>
            </a:r>
          </a:p>
          <a:p>
            <a:endParaRPr lang="en-US">
              <a:ea typeface="+mn-lt"/>
              <a:cs typeface="+mn-lt"/>
            </a:endParaRPr>
          </a:p>
          <a:p>
            <a:endParaRPr lang="en-US">
              <a:cs typeface="Calibri"/>
            </a:endParaRPr>
          </a:p>
          <a:p>
            <a:pPr marL="0" indent="0">
              <a:buNone/>
            </a:pPr>
            <a:endParaRPr lang="en-US">
              <a:cs typeface="Calibri"/>
            </a:endParaRPr>
          </a:p>
        </p:txBody>
      </p:sp>
      <p:pic>
        <p:nvPicPr>
          <p:cNvPr id="2" name="Picture 1" descr="Logo&#10;&#10;Description automatically generated">
            <a:extLst>
              <a:ext uri="{FF2B5EF4-FFF2-40B4-BE49-F238E27FC236}">
                <a16:creationId xmlns:a16="http://schemas.microsoft.com/office/drawing/2014/main" id="{A73DDF4E-B2DD-8C8E-E5B9-8BC93CF29E72}"/>
              </a:ext>
            </a:extLst>
          </p:cNvPr>
          <p:cNvPicPr>
            <a:picLocks noChangeAspect="1"/>
          </p:cNvPicPr>
          <p:nvPr/>
        </p:nvPicPr>
        <p:blipFill>
          <a:blip r:embed="rId2"/>
          <a:stretch>
            <a:fillRect/>
          </a:stretch>
        </p:blipFill>
        <p:spPr>
          <a:xfrm>
            <a:off x="10646546" y="4773767"/>
            <a:ext cx="1091017" cy="1101456"/>
          </a:xfrm>
          <a:prstGeom prst="rect">
            <a:avLst/>
          </a:prstGeom>
        </p:spPr>
      </p:pic>
    </p:spTree>
    <p:extLst>
      <p:ext uri="{BB962C8B-B14F-4D97-AF65-F5344CB8AC3E}">
        <p14:creationId xmlns:p14="http://schemas.microsoft.com/office/powerpoint/2010/main" val="20831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02241-80B7-BD9D-6533-9DD506CBA9C9}"/>
              </a:ext>
            </a:extLst>
          </p:cNvPr>
          <p:cNvSpPr>
            <a:spLocks noGrp="1"/>
          </p:cNvSpPr>
          <p:nvPr>
            <p:ph type="title"/>
          </p:nvPr>
        </p:nvSpPr>
        <p:spPr>
          <a:xfrm>
            <a:off x="2155203" y="299138"/>
            <a:ext cx="7504522" cy="907494"/>
          </a:xfrm>
        </p:spPr>
        <p:txBody>
          <a:bodyPr>
            <a:normAutofit/>
          </a:bodyPr>
          <a:lstStyle/>
          <a:p>
            <a:pPr algn="ctr"/>
            <a:r>
              <a:rPr lang="en-IN" sz="4000" dirty="0"/>
              <a:t>Alpha-Beta Pruning Tree </a:t>
            </a:r>
          </a:p>
        </p:txBody>
      </p:sp>
      <p:pic>
        <p:nvPicPr>
          <p:cNvPr id="8" name="Picture 7">
            <a:extLst>
              <a:ext uri="{FF2B5EF4-FFF2-40B4-BE49-F238E27FC236}">
                <a16:creationId xmlns:a16="http://schemas.microsoft.com/office/drawing/2014/main" id="{D261035A-5CDF-3764-7CAA-D36309508739}"/>
              </a:ext>
            </a:extLst>
          </p:cNvPr>
          <p:cNvPicPr>
            <a:picLocks noChangeAspect="1"/>
          </p:cNvPicPr>
          <p:nvPr/>
        </p:nvPicPr>
        <p:blipFill>
          <a:blip r:embed="rId2"/>
          <a:stretch>
            <a:fillRect/>
          </a:stretch>
        </p:blipFill>
        <p:spPr>
          <a:xfrm>
            <a:off x="2240044" y="1470583"/>
            <a:ext cx="7130199" cy="4912155"/>
          </a:xfrm>
          <a:prstGeom prst="rect">
            <a:avLst/>
          </a:prstGeom>
          <a:effectLst>
            <a:outerShdw blurRad="444500" dist="190500" dir="8280000" sx="103000" sy="103000" algn="ctr" rotWithShape="0">
              <a:srgbClr val="000000">
                <a:alpha val="36000"/>
              </a:srgbClr>
            </a:outerShdw>
          </a:effectLst>
        </p:spPr>
      </p:pic>
    </p:spTree>
    <p:extLst>
      <p:ext uri="{BB962C8B-B14F-4D97-AF65-F5344CB8AC3E}">
        <p14:creationId xmlns:p14="http://schemas.microsoft.com/office/powerpoint/2010/main" val="394582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8415A-9866-874E-D561-8F79D3EF313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Pseudocode</a:t>
            </a:r>
          </a:p>
        </p:txBody>
      </p:sp>
      <p:pic>
        <p:nvPicPr>
          <p:cNvPr id="15" name="Picture 16" descr="Text&#10;&#10;Description automatically generated">
            <a:extLst>
              <a:ext uri="{FF2B5EF4-FFF2-40B4-BE49-F238E27FC236}">
                <a16:creationId xmlns:a16="http://schemas.microsoft.com/office/drawing/2014/main" id="{EC3EB73C-354F-8FF5-3D0B-AF7B2B622392}"/>
              </a:ext>
            </a:extLst>
          </p:cNvPr>
          <p:cNvPicPr>
            <a:picLocks noChangeAspect="1"/>
          </p:cNvPicPr>
          <p:nvPr/>
        </p:nvPicPr>
        <p:blipFill>
          <a:blip r:embed="rId2"/>
          <a:stretch>
            <a:fillRect/>
          </a:stretch>
        </p:blipFill>
        <p:spPr>
          <a:xfrm>
            <a:off x="4777316" y="1486860"/>
            <a:ext cx="6780700" cy="3881950"/>
          </a:xfrm>
          <a:prstGeom prst="rect">
            <a:avLst/>
          </a:prstGeom>
        </p:spPr>
      </p:pic>
      <p:pic>
        <p:nvPicPr>
          <p:cNvPr id="4" name="Picture 9" descr="A picture containing text&#10;&#10;Description automatically generated">
            <a:extLst>
              <a:ext uri="{FF2B5EF4-FFF2-40B4-BE49-F238E27FC236}">
                <a16:creationId xmlns:a16="http://schemas.microsoft.com/office/drawing/2014/main" id="{B6984BE3-AAAF-F1CB-3E4A-942B966510D5}"/>
              </a:ext>
            </a:extLst>
          </p:cNvPr>
          <p:cNvPicPr>
            <a:picLocks noChangeAspect="1"/>
          </p:cNvPicPr>
          <p:nvPr/>
        </p:nvPicPr>
        <p:blipFill>
          <a:blip r:embed="rId3"/>
          <a:stretch>
            <a:fillRect/>
          </a:stretch>
        </p:blipFill>
        <p:spPr>
          <a:xfrm>
            <a:off x="10689660" y="5475701"/>
            <a:ext cx="1104900" cy="1104900"/>
          </a:xfrm>
          <a:prstGeom prst="rect">
            <a:avLst/>
          </a:prstGeom>
        </p:spPr>
      </p:pic>
    </p:spTree>
    <p:extLst>
      <p:ext uri="{BB962C8B-B14F-4D97-AF65-F5344CB8AC3E}">
        <p14:creationId xmlns:p14="http://schemas.microsoft.com/office/powerpoint/2010/main" val="2804551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00144B0-AA4F-4A5C-AF85-069823439C30}"/>
              </a:ext>
            </a:extLst>
          </p:cNvPr>
          <p:cNvGraphicFramePr>
            <a:graphicFrameLocks noGrp="1"/>
          </p:cNvGraphicFramePr>
          <p:nvPr>
            <p:ph idx="1"/>
            <p:extLst>
              <p:ext uri="{D42A27DB-BD31-4B8C-83A1-F6EECF244321}">
                <p14:modId xmlns:p14="http://schemas.microsoft.com/office/powerpoint/2010/main" val="1292327090"/>
              </p:ext>
            </p:extLst>
          </p:nvPr>
        </p:nvGraphicFramePr>
        <p:xfrm>
          <a:off x="1199646" y="673818"/>
          <a:ext cx="8970167" cy="5217472"/>
        </p:xfrm>
        <a:graphic>
          <a:graphicData uri="http://schemas.openxmlformats.org/drawingml/2006/table">
            <a:tbl>
              <a:tblPr firstRow="1" bandRow="1">
                <a:tableStyleId>{073A0DAA-6AF3-43AB-8588-CEC1D06C72B9}</a:tableStyleId>
              </a:tblPr>
              <a:tblGrid>
                <a:gridCol w="1302849">
                  <a:extLst>
                    <a:ext uri="{9D8B030D-6E8A-4147-A177-3AD203B41FA5}">
                      <a16:colId xmlns:a16="http://schemas.microsoft.com/office/drawing/2014/main" val="1625935361"/>
                    </a:ext>
                  </a:extLst>
                </a:gridCol>
                <a:gridCol w="6231640">
                  <a:extLst>
                    <a:ext uri="{9D8B030D-6E8A-4147-A177-3AD203B41FA5}">
                      <a16:colId xmlns:a16="http://schemas.microsoft.com/office/drawing/2014/main" val="1431199233"/>
                    </a:ext>
                  </a:extLst>
                </a:gridCol>
                <a:gridCol w="1435678">
                  <a:extLst>
                    <a:ext uri="{9D8B030D-6E8A-4147-A177-3AD203B41FA5}">
                      <a16:colId xmlns:a16="http://schemas.microsoft.com/office/drawing/2014/main" val="3988185331"/>
                    </a:ext>
                  </a:extLst>
                </a:gridCol>
              </a:tblGrid>
              <a:tr h="527298">
                <a:tc>
                  <a:txBody>
                    <a:bodyPr/>
                    <a:lstStyle/>
                    <a:p>
                      <a:r>
                        <a:rPr lang="en-IN"/>
                        <a:t>SNO</a:t>
                      </a:r>
                    </a:p>
                  </a:txBody>
                  <a:tcPr/>
                </a:tc>
                <a:tc>
                  <a:txBody>
                    <a:bodyPr/>
                    <a:lstStyle/>
                    <a:p>
                      <a:r>
                        <a:rPr lang="en-IN"/>
                        <a:t>CONTENT</a:t>
                      </a:r>
                    </a:p>
                  </a:txBody>
                  <a:tcPr/>
                </a:tc>
                <a:tc>
                  <a:txBody>
                    <a:bodyPr/>
                    <a:lstStyle/>
                    <a:p>
                      <a:r>
                        <a:rPr lang="en-IN"/>
                        <a:t>PAGE NO</a:t>
                      </a:r>
                    </a:p>
                  </a:txBody>
                  <a:tcPr/>
                </a:tc>
                <a:extLst>
                  <a:ext uri="{0D108BD9-81ED-4DB2-BD59-A6C34878D82A}">
                    <a16:rowId xmlns:a16="http://schemas.microsoft.com/office/drawing/2014/main" val="54987565"/>
                  </a:ext>
                </a:extLst>
              </a:tr>
              <a:tr h="485669">
                <a:tc>
                  <a:txBody>
                    <a:bodyPr/>
                    <a:lstStyle/>
                    <a:p>
                      <a:r>
                        <a:rPr lang="en-IN"/>
                        <a:t>1</a:t>
                      </a:r>
                    </a:p>
                  </a:txBody>
                  <a:tcPr/>
                </a:tc>
                <a:tc>
                  <a:txBody>
                    <a:bodyPr/>
                    <a:lstStyle/>
                    <a:p>
                      <a:r>
                        <a:rPr lang="en-IN"/>
                        <a:t>INTRODUCTION</a:t>
                      </a:r>
                    </a:p>
                  </a:txBody>
                  <a:tcPr/>
                </a:tc>
                <a:tc>
                  <a:txBody>
                    <a:bodyPr/>
                    <a:lstStyle/>
                    <a:p>
                      <a:r>
                        <a:rPr lang="en-IN"/>
                        <a:t>4</a:t>
                      </a:r>
                    </a:p>
                  </a:txBody>
                  <a:tcPr/>
                </a:tc>
                <a:extLst>
                  <a:ext uri="{0D108BD9-81ED-4DB2-BD59-A6C34878D82A}">
                    <a16:rowId xmlns:a16="http://schemas.microsoft.com/office/drawing/2014/main" val="733028135"/>
                  </a:ext>
                </a:extLst>
              </a:tr>
              <a:tr h="513421">
                <a:tc>
                  <a:txBody>
                    <a:bodyPr/>
                    <a:lstStyle/>
                    <a:p>
                      <a:r>
                        <a:rPr lang="en-IN"/>
                        <a:t>2</a:t>
                      </a:r>
                    </a:p>
                  </a:txBody>
                  <a:tcPr/>
                </a:tc>
                <a:tc>
                  <a:txBody>
                    <a:bodyPr/>
                    <a:lstStyle/>
                    <a:p>
                      <a:r>
                        <a:rPr lang="en-IN"/>
                        <a:t>LITERATURE SURVEY</a:t>
                      </a:r>
                    </a:p>
                  </a:txBody>
                  <a:tcPr/>
                </a:tc>
                <a:tc>
                  <a:txBody>
                    <a:bodyPr/>
                    <a:lstStyle/>
                    <a:p>
                      <a:r>
                        <a:rPr lang="en-IN"/>
                        <a:t>6</a:t>
                      </a:r>
                    </a:p>
                  </a:txBody>
                  <a:tcPr/>
                </a:tc>
                <a:extLst>
                  <a:ext uri="{0D108BD9-81ED-4DB2-BD59-A6C34878D82A}">
                    <a16:rowId xmlns:a16="http://schemas.microsoft.com/office/drawing/2014/main" val="3346572940"/>
                  </a:ext>
                </a:extLst>
              </a:tr>
              <a:tr h="541174">
                <a:tc>
                  <a:txBody>
                    <a:bodyPr/>
                    <a:lstStyle/>
                    <a:p>
                      <a:r>
                        <a:rPr lang="en-IN"/>
                        <a:t>3</a:t>
                      </a:r>
                    </a:p>
                  </a:txBody>
                  <a:tcPr/>
                </a:tc>
                <a:tc>
                  <a:txBody>
                    <a:bodyPr/>
                    <a:lstStyle/>
                    <a:p>
                      <a:r>
                        <a:rPr lang="en-IN"/>
                        <a:t>PROBLEM STATEMENT</a:t>
                      </a:r>
                    </a:p>
                  </a:txBody>
                  <a:tcPr/>
                </a:tc>
                <a:tc>
                  <a:txBody>
                    <a:bodyPr/>
                    <a:lstStyle/>
                    <a:p>
                      <a:r>
                        <a:rPr lang="en-IN"/>
                        <a:t>10</a:t>
                      </a:r>
                    </a:p>
                  </a:txBody>
                  <a:tcPr/>
                </a:tc>
                <a:extLst>
                  <a:ext uri="{0D108BD9-81ED-4DB2-BD59-A6C34878D82A}">
                    <a16:rowId xmlns:a16="http://schemas.microsoft.com/office/drawing/2014/main" val="2111151485"/>
                  </a:ext>
                </a:extLst>
              </a:tr>
              <a:tr h="499545">
                <a:tc>
                  <a:txBody>
                    <a:bodyPr/>
                    <a:lstStyle/>
                    <a:p>
                      <a:r>
                        <a:rPr lang="en-IN"/>
                        <a:t>4</a:t>
                      </a:r>
                    </a:p>
                  </a:txBody>
                  <a:tcPr/>
                </a:tc>
                <a:tc>
                  <a:txBody>
                    <a:bodyPr/>
                    <a:lstStyle/>
                    <a:p>
                      <a:r>
                        <a:rPr lang="en-IN"/>
                        <a:t>OBJECTIVE</a:t>
                      </a:r>
                    </a:p>
                  </a:txBody>
                  <a:tcPr/>
                </a:tc>
                <a:tc>
                  <a:txBody>
                    <a:bodyPr/>
                    <a:lstStyle/>
                    <a:p>
                      <a:r>
                        <a:rPr lang="en-IN"/>
                        <a:t>12</a:t>
                      </a:r>
                    </a:p>
                  </a:txBody>
                  <a:tcPr/>
                </a:tc>
                <a:extLst>
                  <a:ext uri="{0D108BD9-81ED-4DB2-BD59-A6C34878D82A}">
                    <a16:rowId xmlns:a16="http://schemas.microsoft.com/office/drawing/2014/main" val="2433512972"/>
                  </a:ext>
                </a:extLst>
              </a:tr>
              <a:tr h="541174">
                <a:tc>
                  <a:txBody>
                    <a:bodyPr/>
                    <a:lstStyle/>
                    <a:p>
                      <a:r>
                        <a:rPr lang="en-IN"/>
                        <a:t>4</a:t>
                      </a:r>
                    </a:p>
                  </a:txBody>
                  <a:tcPr/>
                </a:tc>
                <a:tc>
                  <a:txBody>
                    <a:bodyPr/>
                    <a:lstStyle/>
                    <a:p>
                      <a:r>
                        <a:rPr lang="en-IN"/>
                        <a:t>SYSTEM ARCHITECTURE</a:t>
                      </a:r>
                    </a:p>
                  </a:txBody>
                  <a:tcPr/>
                </a:tc>
                <a:tc>
                  <a:txBody>
                    <a:bodyPr/>
                    <a:lstStyle/>
                    <a:p>
                      <a:r>
                        <a:rPr lang="en-IN"/>
                        <a:t>14</a:t>
                      </a:r>
                    </a:p>
                  </a:txBody>
                  <a:tcPr/>
                </a:tc>
                <a:extLst>
                  <a:ext uri="{0D108BD9-81ED-4DB2-BD59-A6C34878D82A}">
                    <a16:rowId xmlns:a16="http://schemas.microsoft.com/office/drawing/2014/main" val="3909646413"/>
                  </a:ext>
                </a:extLst>
              </a:tr>
              <a:tr h="527298">
                <a:tc>
                  <a:txBody>
                    <a:bodyPr/>
                    <a:lstStyle/>
                    <a:p>
                      <a:r>
                        <a:rPr lang="en-IN"/>
                        <a:t>5</a:t>
                      </a:r>
                    </a:p>
                  </a:txBody>
                  <a:tcPr/>
                </a:tc>
                <a:tc>
                  <a:txBody>
                    <a:bodyPr/>
                    <a:lstStyle/>
                    <a:p>
                      <a:r>
                        <a:rPr lang="en-IN"/>
                        <a:t>LIST OF MODULE</a:t>
                      </a:r>
                    </a:p>
                  </a:txBody>
                  <a:tcPr/>
                </a:tc>
                <a:tc>
                  <a:txBody>
                    <a:bodyPr/>
                    <a:lstStyle/>
                    <a:p>
                      <a:r>
                        <a:rPr lang="en-IN"/>
                        <a:t>16</a:t>
                      </a:r>
                    </a:p>
                  </a:txBody>
                  <a:tcPr/>
                </a:tc>
                <a:extLst>
                  <a:ext uri="{0D108BD9-81ED-4DB2-BD59-A6C34878D82A}">
                    <a16:rowId xmlns:a16="http://schemas.microsoft.com/office/drawing/2014/main" val="741464620"/>
                  </a:ext>
                </a:extLst>
              </a:tr>
              <a:tr h="499545">
                <a:tc>
                  <a:txBody>
                    <a:bodyPr/>
                    <a:lstStyle/>
                    <a:p>
                      <a:r>
                        <a:rPr lang="en-IN"/>
                        <a:t>6</a:t>
                      </a:r>
                    </a:p>
                  </a:txBody>
                  <a:tcPr/>
                </a:tc>
                <a:tc>
                  <a:txBody>
                    <a:bodyPr/>
                    <a:lstStyle/>
                    <a:p>
                      <a:r>
                        <a:rPr lang="en-IN"/>
                        <a:t>EXPLANATION OF MODULE</a:t>
                      </a:r>
                    </a:p>
                  </a:txBody>
                  <a:tcPr/>
                </a:tc>
                <a:tc>
                  <a:txBody>
                    <a:bodyPr/>
                    <a:lstStyle/>
                    <a:p>
                      <a:r>
                        <a:rPr lang="en-IN"/>
                        <a:t>18</a:t>
                      </a:r>
                    </a:p>
                  </a:txBody>
                  <a:tcPr/>
                </a:tc>
                <a:extLst>
                  <a:ext uri="{0D108BD9-81ED-4DB2-BD59-A6C34878D82A}">
                    <a16:rowId xmlns:a16="http://schemas.microsoft.com/office/drawing/2014/main" val="10620214"/>
                  </a:ext>
                </a:extLst>
              </a:tr>
              <a:tr h="541174">
                <a:tc>
                  <a:txBody>
                    <a:bodyPr/>
                    <a:lstStyle/>
                    <a:p>
                      <a:pPr lvl="0">
                        <a:buNone/>
                      </a:pPr>
                      <a:r>
                        <a:rPr lang="en-IN"/>
                        <a:t>7</a:t>
                      </a:r>
                    </a:p>
                  </a:txBody>
                  <a:tcPr/>
                </a:tc>
                <a:tc>
                  <a:txBody>
                    <a:bodyPr/>
                    <a:lstStyle/>
                    <a:p>
                      <a:pPr lvl="0">
                        <a:buNone/>
                      </a:pPr>
                      <a:r>
                        <a:rPr lang="en-IN" sz="1800" b="0" i="0" u="none" strike="noStrike" noProof="0">
                          <a:latin typeface="Calibri"/>
                        </a:rPr>
                        <a:t>EVALUATION MATRIX</a:t>
                      </a:r>
                      <a:endParaRPr lang="en-US"/>
                    </a:p>
                  </a:txBody>
                  <a:tcPr/>
                </a:tc>
                <a:tc>
                  <a:txBody>
                    <a:bodyPr/>
                    <a:lstStyle/>
                    <a:p>
                      <a:pPr lvl="0">
                        <a:buNone/>
                      </a:pPr>
                      <a:r>
                        <a:rPr lang="en-IN"/>
                        <a:t>27</a:t>
                      </a:r>
                    </a:p>
                  </a:txBody>
                  <a:tcPr/>
                </a:tc>
                <a:extLst>
                  <a:ext uri="{0D108BD9-81ED-4DB2-BD59-A6C34878D82A}">
                    <a16:rowId xmlns:a16="http://schemas.microsoft.com/office/drawing/2014/main" val="2816212520"/>
                  </a:ext>
                </a:extLst>
              </a:tr>
              <a:tr h="541174">
                <a:tc>
                  <a:txBody>
                    <a:bodyPr/>
                    <a:lstStyle/>
                    <a:p>
                      <a:r>
                        <a:rPr lang="en-IN"/>
                        <a:t>8</a:t>
                      </a:r>
                    </a:p>
                  </a:txBody>
                  <a:tcPr/>
                </a:tc>
                <a:tc>
                  <a:txBody>
                    <a:bodyPr/>
                    <a:lstStyle/>
                    <a:p>
                      <a:r>
                        <a:rPr lang="en-IN"/>
                        <a:t>REFERENCES</a:t>
                      </a:r>
                    </a:p>
                  </a:txBody>
                  <a:tcPr/>
                </a:tc>
                <a:tc>
                  <a:txBody>
                    <a:bodyPr/>
                    <a:lstStyle/>
                    <a:p>
                      <a:r>
                        <a:rPr lang="en-IN"/>
                        <a:t>29</a:t>
                      </a:r>
                    </a:p>
                  </a:txBody>
                  <a:tcPr/>
                </a:tc>
                <a:extLst>
                  <a:ext uri="{0D108BD9-81ED-4DB2-BD59-A6C34878D82A}">
                    <a16:rowId xmlns:a16="http://schemas.microsoft.com/office/drawing/2014/main" val="3820732942"/>
                  </a:ext>
                </a:extLst>
              </a:tr>
            </a:tbl>
          </a:graphicData>
        </a:graphic>
      </p:graphicFrame>
      <p:pic>
        <p:nvPicPr>
          <p:cNvPr id="9" name="Picture 9">
            <a:extLst>
              <a:ext uri="{FF2B5EF4-FFF2-40B4-BE49-F238E27FC236}">
                <a16:creationId xmlns:a16="http://schemas.microsoft.com/office/drawing/2014/main" id="{E99C7316-38B5-3712-A321-0E8291FA9BEA}"/>
              </a:ext>
            </a:extLst>
          </p:cNvPr>
          <p:cNvPicPr>
            <a:picLocks noChangeAspect="1"/>
          </p:cNvPicPr>
          <p:nvPr/>
        </p:nvPicPr>
        <p:blipFill>
          <a:blip r:embed="rId2"/>
          <a:stretch>
            <a:fillRect/>
          </a:stretch>
        </p:blipFill>
        <p:spPr>
          <a:xfrm>
            <a:off x="10689660" y="5475701"/>
            <a:ext cx="1104900" cy="1104900"/>
          </a:xfrm>
          <a:prstGeom prst="rect">
            <a:avLst/>
          </a:prstGeom>
        </p:spPr>
      </p:pic>
    </p:spTree>
    <p:extLst>
      <p:ext uri="{BB962C8B-B14F-4D97-AF65-F5344CB8AC3E}">
        <p14:creationId xmlns:p14="http://schemas.microsoft.com/office/powerpoint/2010/main" val="40290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7">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9">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42" name="Freeform: Shape 41">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44" name="Freeform: Shape 43">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D8D9EBE-98E8-4BEC-7CA9-255BE487CE47}"/>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5400" kern="1200">
                <a:solidFill>
                  <a:schemeClr val="tx1"/>
                </a:solidFill>
                <a:latin typeface="+mj-lt"/>
                <a:ea typeface="+mj-ea"/>
                <a:cs typeface="+mj-cs"/>
              </a:rPr>
              <a:t>Module 4 (Vs Hybrid Algorithm)</a:t>
            </a:r>
          </a:p>
        </p:txBody>
      </p:sp>
      <p:pic>
        <p:nvPicPr>
          <p:cNvPr id="9" name="Picture 10" descr="Diagram&#10;&#10;Description automatically generated">
            <a:extLst>
              <a:ext uri="{FF2B5EF4-FFF2-40B4-BE49-F238E27FC236}">
                <a16:creationId xmlns:a16="http://schemas.microsoft.com/office/drawing/2014/main" id="{E7EED40F-DC58-B333-85BE-DA6527CECFE2}"/>
              </a:ext>
            </a:extLst>
          </p:cNvPr>
          <p:cNvPicPr>
            <a:picLocks noChangeAspect="1"/>
          </p:cNvPicPr>
          <p:nvPr/>
        </p:nvPicPr>
        <p:blipFill>
          <a:blip r:embed="rId2"/>
          <a:stretch>
            <a:fillRect/>
          </a:stretch>
        </p:blipFill>
        <p:spPr>
          <a:xfrm>
            <a:off x="4411986" y="1326617"/>
            <a:ext cx="7785547" cy="4619382"/>
          </a:xfrm>
          <a:prstGeom prst="rect">
            <a:avLst/>
          </a:prstGeom>
        </p:spPr>
      </p:pic>
    </p:spTree>
    <p:extLst>
      <p:ext uri="{BB962C8B-B14F-4D97-AF65-F5344CB8AC3E}">
        <p14:creationId xmlns:p14="http://schemas.microsoft.com/office/powerpoint/2010/main" val="185484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F1E66E7-92BA-E24B-B309-DFD43C290474}"/>
              </a:ext>
            </a:extLst>
          </p:cNvPr>
          <p:cNvSpPr>
            <a:spLocks noGrp="1"/>
          </p:cNvSpPr>
          <p:nvPr>
            <p:ph idx="1"/>
          </p:nvPr>
        </p:nvSpPr>
        <p:spPr>
          <a:xfrm>
            <a:off x="1073524" y="2184213"/>
            <a:ext cx="10515600" cy="4351338"/>
          </a:xfrm>
        </p:spPr>
        <p:txBody>
          <a:bodyPr vert="horz" lIns="91440" tIns="45720" rIns="91440" bIns="45720" rtlCol="0" anchor="t">
            <a:normAutofit/>
          </a:bodyPr>
          <a:lstStyle/>
          <a:p>
            <a:pPr algn="just"/>
            <a:r>
              <a:rPr lang="en-US" dirty="0">
                <a:ea typeface="+mn-lt"/>
                <a:cs typeface="+mn-lt"/>
              </a:rPr>
              <a:t>The Hybrid Algorithm is a combination of the Neural Network algorithm backed up by the Alpha-Beta pruning Algorithm.</a:t>
            </a:r>
          </a:p>
          <a:p>
            <a:pPr algn="just"/>
            <a:endParaRPr lang="en-US" dirty="0">
              <a:ea typeface="+mn-lt"/>
              <a:cs typeface="+mn-lt"/>
            </a:endParaRPr>
          </a:p>
          <a:p>
            <a:pPr algn="just"/>
            <a:r>
              <a:rPr lang="en-US" dirty="0">
                <a:ea typeface="+mn-lt"/>
                <a:cs typeface="+mn-lt"/>
              </a:rPr>
              <a:t>The Alpha-Beta algorithm forms a tree of depth three and the Neural Network has 2 hidden layers.</a:t>
            </a:r>
          </a:p>
          <a:p>
            <a:endParaRPr lang="en-US" dirty="0">
              <a:cs typeface="Calibri"/>
            </a:endParaRPr>
          </a:p>
          <a:p>
            <a:endParaRPr lang="en-US" dirty="0">
              <a:cs typeface="Calibri"/>
            </a:endParaRPr>
          </a:p>
        </p:txBody>
      </p:sp>
      <p:pic>
        <p:nvPicPr>
          <p:cNvPr id="5" name="Picture 9">
            <a:extLst>
              <a:ext uri="{FF2B5EF4-FFF2-40B4-BE49-F238E27FC236}">
                <a16:creationId xmlns:a16="http://schemas.microsoft.com/office/drawing/2014/main" id="{97E2CF9B-3502-70B3-9BE4-3F6B761CDC68}"/>
              </a:ext>
            </a:extLst>
          </p:cNvPr>
          <p:cNvPicPr>
            <a:picLocks noChangeAspect="1"/>
          </p:cNvPicPr>
          <p:nvPr/>
        </p:nvPicPr>
        <p:blipFill>
          <a:blip r:embed="rId2"/>
          <a:stretch>
            <a:fillRect/>
          </a:stretch>
        </p:blipFill>
        <p:spPr>
          <a:xfrm>
            <a:off x="10689660" y="5475701"/>
            <a:ext cx="1104900" cy="1104900"/>
          </a:xfrm>
          <a:prstGeom prst="rect">
            <a:avLst/>
          </a:prstGeom>
        </p:spPr>
      </p:pic>
    </p:spTree>
    <p:extLst>
      <p:ext uri="{BB962C8B-B14F-4D97-AF65-F5344CB8AC3E}">
        <p14:creationId xmlns:p14="http://schemas.microsoft.com/office/powerpoint/2010/main" val="172033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023360" cy="3204134"/>
          </a:xfrm>
        </p:spPr>
        <p:txBody>
          <a:bodyPr anchor="b">
            <a:normAutofit/>
          </a:bodyPr>
          <a:lstStyle/>
          <a:p>
            <a:pPr algn="l"/>
            <a:r>
              <a:rPr lang="en-US" sz="4800">
                <a:cs typeface="Calibri"/>
              </a:rPr>
              <a:t>EVALUATION METRICS</a:t>
            </a:r>
            <a:endParaRPr lang="en-US"/>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94470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80308-8629-72BF-585B-0E31A26D3531}"/>
              </a:ext>
            </a:extLst>
          </p:cNvPr>
          <p:cNvSpPr>
            <a:spLocks noGrp="1"/>
          </p:cNvSpPr>
          <p:nvPr>
            <p:ph idx="1"/>
          </p:nvPr>
        </p:nvSpPr>
        <p:spPr>
          <a:xfrm>
            <a:off x="648931" y="2438400"/>
            <a:ext cx="3505494" cy="3785419"/>
          </a:xfrm>
        </p:spPr>
        <p:txBody>
          <a:bodyPr vert="horz" lIns="91440" tIns="45720" rIns="91440" bIns="45720" rtlCol="0" anchor="t">
            <a:normAutofit/>
          </a:bodyPr>
          <a:lstStyle/>
          <a:p>
            <a:pPr marL="0" indent="0">
              <a:buNone/>
            </a:pPr>
            <a:r>
              <a:rPr lang="en-US" sz="2000" b="1" dirty="0">
                <a:cs typeface="Calibri"/>
              </a:rPr>
              <a:t>Elo rating : </a:t>
            </a:r>
            <a:endParaRPr lang="en-US" sz="2000" dirty="0"/>
          </a:p>
          <a:p>
            <a:pPr marL="0" indent="0" algn="just">
              <a:buNone/>
            </a:pPr>
            <a:r>
              <a:rPr lang="en-US" sz="2000" dirty="0">
                <a:ea typeface="+mn-lt"/>
                <a:cs typeface="+mn-lt"/>
              </a:rPr>
              <a:t>The Elo rating system is a method that estimates the relative strength of a player (or team) in a game.</a:t>
            </a:r>
          </a:p>
          <a:p>
            <a:pPr marL="0" indent="0">
              <a:buNone/>
            </a:pPr>
            <a:endParaRPr lang="en-US" sz="2000">
              <a:ea typeface="+mn-lt"/>
              <a:cs typeface="+mn-lt"/>
            </a:endParaRPr>
          </a:p>
        </p:txBody>
      </p:sp>
      <p:sp>
        <p:nvSpPr>
          <p:cNvPr id="90" name="Rectangle 8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67560BD-B58C-5A26-D1F8-43D80174C7FE}"/>
              </a:ext>
            </a:extLst>
          </p:cNvPr>
          <p:cNvGrpSpPr/>
          <p:nvPr/>
        </p:nvGrpSpPr>
        <p:grpSpPr>
          <a:xfrm>
            <a:off x="5463695" y="807592"/>
            <a:ext cx="5903662" cy="5239567"/>
            <a:chOff x="503051" y="443108"/>
            <a:chExt cx="5734019" cy="5089007"/>
          </a:xfrm>
        </p:grpSpPr>
        <p:pic>
          <p:nvPicPr>
            <p:cNvPr id="5" name="Picture 5" descr="Graphical user interface, text, application, chat or text message&#10;&#10;Description automatically generated">
              <a:extLst>
                <a:ext uri="{FF2B5EF4-FFF2-40B4-BE49-F238E27FC236}">
                  <a16:creationId xmlns:a16="http://schemas.microsoft.com/office/drawing/2014/main" id="{A2EE62F5-6C92-642F-91F8-BD9B4E315051}"/>
                </a:ext>
              </a:extLst>
            </p:cNvPr>
            <p:cNvPicPr>
              <a:picLocks noChangeAspect="1"/>
            </p:cNvPicPr>
            <p:nvPr/>
          </p:nvPicPr>
          <p:blipFill>
            <a:blip r:embed="rId2"/>
            <a:stretch>
              <a:fillRect/>
            </a:stretch>
          </p:blipFill>
          <p:spPr>
            <a:xfrm>
              <a:off x="862672" y="4678384"/>
              <a:ext cx="5019496" cy="85373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4" name="Picture 4" descr="Graphical user interface, text, application, email&#10;&#10;Description automatically generated">
              <a:extLst>
                <a:ext uri="{FF2B5EF4-FFF2-40B4-BE49-F238E27FC236}">
                  <a16:creationId xmlns:a16="http://schemas.microsoft.com/office/drawing/2014/main" id="{BF1BDE38-FE7C-87FF-0C7A-6F39E6E4F5F7}"/>
                </a:ext>
              </a:extLst>
            </p:cNvPr>
            <p:cNvPicPr>
              <a:picLocks noChangeAspect="1"/>
            </p:cNvPicPr>
            <p:nvPr/>
          </p:nvPicPr>
          <p:blipFill>
            <a:blip r:embed="rId3"/>
            <a:stretch>
              <a:fillRect/>
            </a:stretch>
          </p:blipFill>
          <p:spPr>
            <a:xfrm>
              <a:off x="503051" y="443108"/>
              <a:ext cx="5734019" cy="4305733"/>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grpSp>
    </p:spTree>
    <p:extLst>
      <p:ext uri="{BB962C8B-B14F-4D97-AF65-F5344CB8AC3E}">
        <p14:creationId xmlns:p14="http://schemas.microsoft.com/office/powerpoint/2010/main" val="3646331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430A-0CCC-7351-60E4-EB8B64D6232F}"/>
              </a:ext>
            </a:extLst>
          </p:cNvPr>
          <p:cNvSpPr>
            <a:spLocks noGrp="1"/>
          </p:cNvSpPr>
          <p:nvPr>
            <p:ph type="title"/>
          </p:nvPr>
        </p:nvSpPr>
        <p:spPr>
          <a:xfrm>
            <a:off x="1136428" y="627564"/>
            <a:ext cx="7474172" cy="1325563"/>
          </a:xfrm>
        </p:spPr>
        <p:txBody>
          <a:bodyPr>
            <a:normAutofit/>
          </a:bodyPr>
          <a:lstStyle/>
          <a:p>
            <a:r>
              <a:rPr lang="en-US" dirty="0">
                <a:cs typeface="Calibri Light" panose="020F0302020204030204"/>
              </a:rPr>
              <a:t>Chess AI– Implementation</a:t>
            </a:r>
          </a:p>
        </p:txBody>
      </p:sp>
      <p:pic>
        <p:nvPicPr>
          <p:cNvPr id="8" name="Picture 8">
            <a:extLst>
              <a:ext uri="{FF2B5EF4-FFF2-40B4-BE49-F238E27FC236}">
                <a16:creationId xmlns:a16="http://schemas.microsoft.com/office/drawing/2014/main" id="{C63AA92D-6441-77AE-F7AE-16A0F3DB9696}"/>
              </a:ext>
            </a:extLst>
          </p:cNvPr>
          <p:cNvPicPr>
            <a:picLocks noGrp="1" noChangeAspect="1"/>
          </p:cNvPicPr>
          <p:nvPr>
            <p:ph idx="1"/>
          </p:nvPr>
        </p:nvPicPr>
        <p:blipFill>
          <a:blip r:embed="rId2"/>
          <a:stretch>
            <a:fillRect/>
          </a:stretch>
        </p:blipFill>
        <p:spPr>
          <a:xfrm>
            <a:off x="1568981" y="2278173"/>
            <a:ext cx="5602762" cy="3450613"/>
          </a:xfrm>
        </p:spPr>
      </p:pic>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BBD86853-E2F3-0B5A-F28E-E90120755C7C}"/>
              </a:ext>
            </a:extLst>
          </p:cNvPr>
          <p:cNvPicPr>
            <a:picLocks noChangeAspect="1"/>
          </p:cNvPicPr>
          <p:nvPr/>
        </p:nvPicPr>
        <p:blipFill rotWithShape="1">
          <a:blip r:embed="rId3">
            <a:alphaModFix/>
          </a:blip>
          <a:srcRect r="1" b="16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Picture 9">
            <a:extLst>
              <a:ext uri="{FF2B5EF4-FFF2-40B4-BE49-F238E27FC236}">
                <a16:creationId xmlns:a16="http://schemas.microsoft.com/office/drawing/2014/main" id="{E579E29A-E372-F972-1CE0-108FD5A84B0A}"/>
              </a:ext>
            </a:extLst>
          </p:cNvPr>
          <p:cNvPicPr>
            <a:picLocks noChangeAspect="1"/>
          </p:cNvPicPr>
          <p:nvPr/>
        </p:nvPicPr>
        <p:blipFill>
          <a:blip r:embed="rId3"/>
          <a:stretch>
            <a:fillRect/>
          </a:stretch>
        </p:blipFill>
        <p:spPr>
          <a:xfrm>
            <a:off x="11042085" y="5751926"/>
            <a:ext cx="1104900" cy="1104900"/>
          </a:xfrm>
          <a:prstGeom prst="rect">
            <a:avLst/>
          </a:prstGeom>
        </p:spPr>
      </p:pic>
      <p:sp>
        <p:nvSpPr>
          <p:cNvPr id="10" name="TextBox 9">
            <a:extLst>
              <a:ext uri="{FF2B5EF4-FFF2-40B4-BE49-F238E27FC236}">
                <a16:creationId xmlns:a16="http://schemas.microsoft.com/office/drawing/2014/main" id="{CF9A246C-4B97-3D37-8E4B-949A3D20CEDD}"/>
              </a:ext>
            </a:extLst>
          </p:cNvPr>
          <p:cNvSpPr txBox="1"/>
          <p:nvPr/>
        </p:nvSpPr>
        <p:spPr>
          <a:xfrm>
            <a:off x="1494304" y="18528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Code</a:t>
            </a:r>
          </a:p>
        </p:txBody>
      </p:sp>
    </p:spTree>
    <p:extLst>
      <p:ext uri="{BB962C8B-B14F-4D97-AF65-F5344CB8AC3E}">
        <p14:creationId xmlns:p14="http://schemas.microsoft.com/office/powerpoint/2010/main" val="3196061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430A-0CCC-7351-60E4-EB8B64D6232F}"/>
              </a:ext>
            </a:extLst>
          </p:cNvPr>
          <p:cNvSpPr>
            <a:spLocks noGrp="1"/>
          </p:cNvSpPr>
          <p:nvPr>
            <p:ph type="title"/>
          </p:nvPr>
        </p:nvSpPr>
        <p:spPr>
          <a:xfrm>
            <a:off x="1136428" y="627564"/>
            <a:ext cx="7474172" cy="1325563"/>
          </a:xfrm>
        </p:spPr>
        <p:txBody>
          <a:bodyPr>
            <a:normAutofit/>
          </a:bodyPr>
          <a:lstStyle/>
          <a:p>
            <a:r>
              <a:rPr lang="en-US" dirty="0">
                <a:cs typeface="Calibri Light" panose="020F0302020204030204"/>
              </a:rPr>
              <a:t>Chess AI– Screenshots</a:t>
            </a:r>
            <a:endParaRPr lang="en-US">
              <a:cs typeface="Calibri Light" panose="020F0302020204030204"/>
            </a:endParaRP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BBD86853-E2F3-0B5A-F28E-E90120755C7C}"/>
              </a:ext>
            </a:extLst>
          </p:cNvPr>
          <p:cNvPicPr>
            <a:picLocks noChangeAspect="1"/>
          </p:cNvPicPr>
          <p:nvPr/>
        </p:nvPicPr>
        <p:blipFill rotWithShape="1">
          <a:blip r:embed="rId2">
            <a:alphaModFix/>
          </a:blip>
          <a:srcRect r="1" b="16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Picture 9">
            <a:extLst>
              <a:ext uri="{FF2B5EF4-FFF2-40B4-BE49-F238E27FC236}">
                <a16:creationId xmlns:a16="http://schemas.microsoft.com/office/drawing/2014/main" id="{E579E29A-E372-F972-1CE0-108FD5A84B0A}"/>
              </a:ext>
            </a:extLst>
          </p:cNvPr>
          <p:cNvPicPr>
            <a:picLocks noChangeAspect="1"/>
          </p:cNvPicPr>
          <p:nvPr/>
        </p:nvPicPr>
        <p:blipFill>
          <a:blip r:embed="rId2"/>
          <a:stretch>
            <a:fillRect/>
          </a:stretch>
        </p:blipFill>
        <p:spPr>
          <a:xfrm>
            <a:off x="11042085" y="5751926"/>
            <a:ext cx="1104900" cy="1104900"/>
          </a:xfrm>
          <a:prstGeom prst="rect">
            <a:avLst/>
          </a:prstGeom>
        </p:spPr>
      </p:pic>
      <p:sp>
        <p:nvSpPr>
          <p:cNvPr id="10" name="TextBox 9">
            <a:extLst>
              <a:ext uri="{FF2B5EF4-FFF2-40B4-BE49-F238E27FC236}">
                <a16:creationId xmlns:a16="http://schemas.microsoft.com/office/drawing/2014/main" id="{CF9A246C-4B97-3D37-8E4B-949A3D20CEDD}"/>
              </a:ext>
            </a:extLst>
          </p:cNvPr>
          <p:cNvSpPr txBox="1"/>
          <p:nvPr/>
        </p:nvSpPr>
        <p:spPr>
          <a:xfrm>
            <a:off x="1494304" y="18528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Main Page</a:t>
            </a:r>
          </a:p>
        </p:txBody>
      </p:sp>
      <p:pic>
        <p:nvPicPr>
          <p:cNvPr id="9" name="Picture 8">
            <a:extLst>
              <a:ext uri="{FF2B5EF4-FFF2-40B4-BE49-F238E27FC236}">
                <a16:creationId xmlns:a16="http://schemas.microsoft.com/office/drawing/2014/main" id="{39638DDD-5B31-F0C2-6199-CCFB691D2453}"/>
              </a:ext>
            </a:extLst>
          </p:cNvPr>
          <p:cNvPicPr>
            <a:picLocks noChangeAspect="1"/>
          </p:cNvPicPr>
          <p:nvPr/>
        </p:nvPicPr>
        <p:blipFill>
          <a:blip r:embed="rId3"/>
          <a:stretch>
            <a:fillRect/>
          </a:stretch>
        </p:blipFill>
        <p:spPr>
          <a:xfrm>
            <a:off x="1181062" y="2222225"/>
            <a:ext cx="5982130" cy="4056632"/>
          </a:xfrm>
          <a:prstGeom prst="rect">
            <a:avLst/>
          </a:prstGeom>
        </p:spPr>
      </p:pic>
    </p:spTree>
    <p:extLst>
      <p:ext uri="{BB962C8B-B14F-4D97-AF65-F5344CB8AC3E}">
        <p14:creationId xmlns:p14="http://schemas.microsoft.com/office/powerpoint/2010/main" val="869260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430A-0CCC-7351-60E4-EB8B64D6232F}"/>
              </a:ext>
            </a:extLst>
          </p:cNvPr>
          <p:cNvSpPr>
            <a:spLocks noGrp="1"/>
          </p:cNvSpPr>
          <p:nvPr>
            <p:ph type="title"/>
          </p:nvPr>
        </p:nvSpPr>
        <p:spPr>
          <a:xfrm>
            <a:off x="1136428" y="627564"/>
            <a:ext cx="7474172" cy="1325563"/>
          </a:xfrm>
        </p:spPr>
        <p:txBody>
          <a:bodyPr>
            <a:normAutofit/>
          </a:bodyPr>
          <a:lstStyle/>
          <a:p>
            <a:r>
              <a:rPr lang="en-US" dirty="0">
                <a:cs typeface="Calibri Light" panose="020F0302020204030204"/>
              </a:rPr>
              <a:t>Chess AI– Screenshots</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BBD86853-E2F3-0B5A-F28E-E90120755C7C}"/>
              </a:ext>
            </a:extLst>
          </p:cNvPr>
          <p:cNvPicPr>
            <a:picLocks noChangeAspect="1"/>
          </p:cNvPicPr>
          <p:nvPr/>
        </p:nvPicPr>
        <p:blipFill rotWithShape="1">
          <a:blip r:embed="rId2">
            <a:alphaModFix/>
          </a:blip>
          <a:srcRect r="1" b="16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Picture 9">
            <a:extLst>
              <a:ext uri="{FF2B5EF4-FFF2-40B4-BE49-F238E27FC236}">
                <a16:creationId xmlns:a16="http://schemas.microsoft.com/office/drawing/2014/main" id="{E579E29A-E372-F972-1CE0-108FD5A84B0A}"/>
              </a:ext>
            </a:extLst>
          </p:cNvPr>
          <p:cNvPicPr>
            <a:picLocks noChangeAspect="1"/>
          </p:cNvPicPr>
          <p:nvPr/>
        </p:nvPicPr>
        <p:blipFill>
          <a:blip r:embed="rId2"/>
          <a:stretch>
            <a:fillRect/>
          </a:stretch>
        </p:blipFill>
        <p:spPr>
          <a:xfrm>
            <a:off x="11042085" y="5751926"/>
            <a:ext cx="1104900" cy="1104900"/>
          </a:xfrm>
          <a:prstGeom prst="rect">
            <a:avLst/>
          </a:prstGeom>
        </p:spPr>
      </p:pic>
      <p:sp>
        <p:nvSpPr>
          <p:cNvPr id="10" name="TextBox 9">
            <a:extLst>
              <a:ext uri="{FF2B5EF4-FFF2-40B4-BE49-F238E27FC236}">
                <a16:creationId xmlns:a16="http://schemas.microsoft.com/office/drawing/2014/main" id="{CF9A246C-4B97-3D37-8E4B-949A3D20CEDD}"/>
              </a:ext>
            </a:extLst>
          </p:cNvPr>
          <p:cNvSpPr txBox="1"/>
          <p:nvPr/>
        </p:nvSpPr>
        <p:spPr>
          <a:xfrm>
            <a:off x="7154797" y="447917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With Player score for each player move </a:t>
            </a:r>
          </a:p>
        </p:txBody>
      </p:sp>
      <p:pic>
        <p:nvPicPr>
          <p:cNvPr id="4" name="Picture 3">
            <a:extLst>
              <a:ext uri="{FF2B5EF4-FFF2-40B4-BE49-F238E27FC236}">
                <a16:creationId xmlns:a16="http://schemas.microsoft.com/office/drawing/2014/main" id="{AA76E96A-066C-9096-D9A3-3BCCBEFCFAC7}"/>
              </a:ext>
            </a:extLst>
          </p:cNvPr>
          <p:cNvPicPr>
            <a:picLocks noChangeAspect="1"/>
          </p:cNvPicPr>
          <p:nvPr/>
        </p:nvPicPr>
        <p:blipFill>
          <a:blip r:embed="rId3"/>
          <a:stretch>
            <a:fillRect/>
          </a:stretch>
        </p:blipFill>
        <p:spPr>
          <a:xfrm>
            <a:off x="1511093" y="2567638"/>
            <a:ext cx="5452822" cy="3862894"/>
          </a:xfrm>
          <a:prstGeom prst="rect">
            <a:avLst/>
          </a:prstGeom>
        </p:spPr>
      </p:pic>
      <p:sp>
        <p:nvSpPr>
          <p:cNvPr id="11" name="TextBox 10">
            <a:extLst>
              <a:ext uri="{FF2B5EF4-FFF2-40B4-BE49-F238E27FC236}">
                <a16:creationId xmlns:a16="http://schemas.microsoft.com/office/drawing/2014/main" id="{2F67DF33-3A06-AA56-E6FF-B40D0BFC408F}"/>
              </a:ext>
            </a:extLst>
          </p:cNvPr>
          <p:cNvSpPr txBox="1"/>
          <p:nvPr/>
        </p:nvSpPr>
        <p:spPr>
          <a:xfrm>
            <a:off x="1511093" y="192956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Human Vs Human Chess Game </a:t>
            </a:r>
          </a:p>
        </p:txBody>
      </p:sp>
    </p:spTree>
    <p:extLst>
      <p:ext uri="{BB962C8B-B14F-4D97-AF65-F5344CB8AC3E}">
        <p14:creationId xmlns:p14="http://schemas.microsoft.com/office/powerpoint/2010/main" val="965728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430A-0CCC-7351-60E4-EB8B64D6232F}"/>
              </a:ext>
            </a:extLst>
          </p:cNvPr>
          <p:cNvSpPr>
            <a:spLocks noGrp="1"/>
          </p:cNvSpPr>
          <p:nvPr>
            <p:ph type="title"/>
          </p:nvPr>
        </p:nvSpPr>
        <p:spPr>
          <a:xfrm>
            <a:off x="1136428" y="627564"/>
            <a:ext cx="7474172" cy="1325563"/>
          </a:xfrm>
        </p:spPr>
        <p:txBody>
          <a:bodyPr>
            <a:normAutofit/>
          </a:bodyPr>
          <a:lstStyle/>
          <a:p>
            <a:r>
              <a:rPr lang="en-US" dirty="0">
                <a:cs typeface="Calibri Light" panose="020F0302020204030204"/>
              </a:rPr>
              <a:t>Chess AI– Screenshots</a:t>
            </a:r>
            <a:endParaRPr lang="en-US">
              <a:cs typeface="Calibri Light" panose="020F0302020204030204"/>
            </a:endParaRP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BBD86853-E2F3-0B5A-F28E-E90120755C7C}"/>
              </a:ext>
            </a:extLst>
          </p:cNvPr>
          <p:cNvPicPr>
            <a:picLocks noChangeAspect="1"/>
          </p:cNvPicPr>
          <p:nvPr/>
        </p:nvPicPr>
        <p:blipFill rotWithShape="1">
          <a:blip r:embed="rId2">
            <a:alphaModFix/>
          </a:blip>
          <a:srcRect r="1" b="16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Picture 9">
            <a:extLst>
              <a:ext uri="{FF2B5EF4-FFF2-40B4-BE49-F238E27FC236}">
                <a16:creationId xmlns:a16="http://schemas.microsoft.com/office/drawing/2014/main" id="{E579E29A-E372-F972-1CE0-108FD5A84B0A}"/>
              </a:ext>
            </a:extLst>
          </p:cNvPr>
          <p:cNvPicPr>
            <a:picLocks noChangeAspect="1"/>
          </p:cNvPicPr>
          <p:nvPr/>
        </p:nvPicPr>
        <p:blipFill>
          <a:blip r:embed="rId2"/>
          <a:stretch>
            <a:fillRect/>
          </a:stretch>
        </p:blipFill>
        <p:spPr>
          <a:xfrm>
            <a:off x="11042085" y="5751926"/>
            <a:ext cx="1104900" cy="1104900"/>
          </a:xfrm>
          <a:prstGeom prst="rect">
            <a:avLst/>
          </a:prstGeom>
        </p:spPr>
      </p:pic>
      <p:pic>
        <p:nvPicPr>
          <p:cNvPr id="3" name="Picture 3">
            <a:extLst>
              <a:ext uri="{FF2B5EF4-FFF2-40B4-BE49-F238E27FC236}">
                <a16:creationId xmlns:a16="http://schemas.microsoft.com/office/drawing/2014/main" id="{BD9DB6BC-8EDA-EBF9-3592-FC03DD9AAC93}"/>
              </a:ext>
            </a:extLst>
          </p:cNvPr>
          <p:cNvPicPr>
            <a:picLocks noChangeAspect="1"/>
          </p:cNvPicPr>
          <p:nvPr/>
        </p:nvPicPr>
        <p:blipFill>
          <a:blip r:embed="rId3"/>
          <a:stretch>
            <a:fillRect/>
          </a:stretch>
        </p:blipFill>
        <p:spPr>
          <a:xfrm>
            <a:off x="1130061" y="2278504"/>
            <a:ext cx="5877463" cy="4198803"/>
          </a:xfrm>
          <a:prstGeom prst="rect">
            <a:avLst/>
          </a:prstGeom>
        </p:spPr>
      </p:pic>
      <p:sp>
        <p:nvSpPr>
          <p:cNvPr id="4" name="TextBox 3">
            <a:extLst>
              <a:ext uri="{FF2B5EF4-FFF2-40B4-BE49-F238E27FC236}">
                <a16:creationId xmlns:a16="http://schemas.microsoft.com/office/drawing/2014/main" id="{C9E87DED-B1FA-8E80-B379-3A37C85A518C}"/>
              </a:ext>
            </a:extLst>
          </p:cNvPr>
          <p:cNvSpPr txBox="1"/>
          <p:nvPr/>
        </p:nvSpPr>
        <p:spPr>
          <a:xfrm>
            <a:off x="1130060" y="194957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Vs AI Human vs Computer</a:t>
            </a:r>
          </a:p>
          <a:p>
            <a:endParaRPr lang="en-US" dirty="0">
              <a:cs typeface="Calibri"/>
            </a:endParaRPr>
          </a:p>
        </p:txBody>
      </p:sp>
    </p:spTree>
    <p:extLst>
      <p:ext uri="{BB962C8B-B14F-4D97-AF65-F5344CB8AC3E}">
        <p14:creationId xmlns:p14="http://schemas.microsoft.com/office/powerpoint/2010/main" val="2978036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430A-0CCC-7351-60E4-EB8B64D6232F}"/>
              </a:ext>
            </a:extLst>
          </p:cNvPr>
          <p:cNvSpPr>
            <a:spLocks noGrp="1"/>
          </p:cNvSpPr>
          <p:nvPr>
            <p:ph type="title"/>
          </p:nvPr>
        </p:nvSpPr>
        <p:spPr>
          <a:xfrm>
            <a:off x="1136428" y="627564"/>
            <a:ext cx="7474172" cy="1325563"/>
          </a:xfrm>
        </p:spPr>
        <p:txBody>
          <a:bodyPr>
            <a:normAutofit/>
          </a:bodyPr>
          <a:lstStyle/>
          <a:p>
            <a:r>
              <a:rPr lang="en-US" dirty="0">
                <a:cs typeface="Calibri Light" panose="020F0302020204030204"/>
              </a:rPr>
              <a:t>Chess AI– Screenshots</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BBD86853-E2F3-0B5A-F28E-E90120755C7C}"/>
              </a:ext>
            </a:extLst>
          </p:cNvPr>
          <p:cNvPicPr>
            <a:picLocks noChangeAspect="1"/>
          </p:cNvPicPr>
          <p:nvPr/>
        </p:nvPicPr>
        <p:blipFill rotWithShape="1">
          <a:blip r:embed="rId2">
            <a:alphaModFix/>
          </a:blip>
          <a:srcRect r="1" b="16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Picture 9">
            <a:extLst>
              <a:ext uri="{FF2B5EF4-FFF2-40B4-BE49-F238E27FC236}">
                <a16:creationId xmlns:a16="http://schemas.microsoft.com/office/drawing/2014/main" id="{E579E29A-E372-F972-1CE0-108FD5A84B0A}"/>
              </a:ext>
            </a:extLst>
          </p:cNvPr>
          <p:cNvPicPr>
            <a:picLocks noChangeAspect="1"/>
          </p:cNvPicPr>
          <p:nvPr/>
        </p:nvPicPr>
        <p:blipFill>
          <a:blip r:embed="rId2"/>
          <a:stretch>
            <a:fillRect/>
          </a:stretch>
        </p:blipFill>
        <p:spPr>
          <a:xfrm>
            <a:off x="11042085" y="5751926"/>
            <a:ext cx="1104900" cy="1104900"/>
          </a:xfrm>
          <a:prstGeom prst="rect">
            <a:avLst/>
          </a:prstGeom>
        </p:spPr>
      </p:pic>
      <p:sp>
        <p:nvSpPr>
          <p:cNvPr id="10" name="TextBox 9">
            <a:extLst>
              <a:ext uri="{FF2B5EF4-FFF2-40B4-BE49-F238E27FC236}">
                <a16:creationId xmlns:a16="http://schemas.microsoft.com/office/drawing/2014/main" id="{CF9A246C-4B97-3D37-8E4B-949A3D20CEDD}"/>
              </a:ext>
            </a:extLst>
          </p:cNvPr>
          <p:cNvSpPr txBox="1"/>
          <p:nvPr/>
        </p:nvSpPr>
        <p:spPr>
          <a:xfrm>
            <a:off x="7154797" y="447917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With Player score </a:t>
            </a:r>
            <a:br>
              <a:rPr lang="en-US" dirty="0">
                <a:cs typeface="Calibri"/>
              </a:rPr>
            </a:br>
            <a:r>
              <a:rPr lang="en-US" dirty="0">
                <a:cs typeface="Calibri"/>
              </a:rPr>
              <a:t>Tree of max depth 3</a:t>
            </a:r>
          </a:p>
        </p:txBody>
      </p:sp>
      <p:sp>
        <p:nvSpPr>
          <p:cNvPr id="11" name="TextBox 10">
            <a:extLst>
              <a:ext uri="{FF2B5EF4-FFF2-40B4-BE49-F238E27FC236}">
                <a16:creationId xmlns:a16="http://schemas.microsoft.com/office/drawing/2014/main" id="{2F67DF33-3A06-AA56-E6FF-B40D0BFC408F}"/>
              </a:ext>
            </a:extLst>
          </p:cNvPr>
          <p:cNvSpPr txBox="1"/>
          <p:nvPr/>
        </p:nvSpPr>
        <p:spPr>
          <a:xfrm>
            <a:off x="1494304" y="165551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Human Vs AI Chess Game(Alpha-Beta Pruning Algorithm) </a:t>
            </a:r>
          </a:p>
        </p:txBody>
      </p:sp>
      <p:pic>
        <p:nvPicPr>
          <p:cNvPr id="6" name="Picture 5">
            <a:extLst>
              <a:ext uri="{FF2B5EF4-FFF2-40B4-BE49-F238E27FC236}">
                <a16:creationId xmlns:a16="http://schemas.microsoft.com/office/drawing/2014/main" id="{30C0CD14-C968-CCFA-C9E6-E68CFF4EB277}"/>
              </a:ext>
            </a:extLst>
          </p:cNvPr>
          <p:cNvPicPr>
            <a:picLocks noChangeAspect="1"/>
          </p:cNvPicPr>
          <p:nvPr/>
        </p:nvPicPr>
        <p:blipFill>
          <a:blip r:embed="rId3"/>
          <a:stretch>
            <a:fillRect/>
          </a:stretch>
        </p:blipFill>
        <p:spPr>
          <a:xfrm>
            <a:off x="1494304" y="2594916"/>
            <a:ext cx="5335054" cy="3808338"/>
          </a:xfrm>
          <a:prstGeom prst="rect">
            <a:avLst/>
          </a:prstGeom>
        </p:spPr>
      </p:pic>
    </p:spTree>
    <p:extLst>
      <p:ext uri="{BB962C8B-B14F-4D97-AF65-F5344CB8AC3E}">
        <p14:creationId xmlns:p14="http://schemas.microsoft.com/office/powerpoint/2010/main" val="661551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430A-0CCC-7351-60E4-EB8B64D6232F}"/>
              </a:ext>
            </a:extLst>
          </p:cNvPr>
          <p:cNvSpPr>
            <a:spLocks noGrp="1"/>
          </p:cNvSpPr>
          <p:nvPr>
            <p:ph type="title"/>
          </p:nvPr>
        </p:nvSpPr>
        <p:spPr>
          <a:xfrm>
            <a:off x="1136428" y="627564"/>
            <a:ext cx="7474172" cy="1325563"/>
          </a:xfrm>
        </p:spPr>
        <p:txBody>
          <a:bodyPr>
            <a:normAutofit/>
          </a:bodyPr>
          <a:lstStyle/>
          <a:p>
            <a:r>
              <a:rPr lang="en-US" dirty="0">
                <a:cs typeface="Calibri Light" panose="020F0302020204030204"/>
              </a:rPr>
              <a:t>Chess AI– Screenshots</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BBD86853-E2F3-0B5A-F28E-E90120755C7C}"/>
              </a:ext>
            </a:extLst>
          </p:cNvPr>
          <p:cNvPicPr>
            <a:picLocks noChangeAspect="1"/>
          </p:cNvPicPr>
          <p:nvPr/>
        </p:nvPicPr>
        <p:blipFill rotWithShape="1">
          <a:blip r:embed="rId2">
            <a:alphaModFix/>
          </a:blip>
          <a:srcRect r="1" b="16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Picture 9">
            <a:extLst>
              <a:ext uri="{FF2B5EF4-FFF2-40B4-BE49-F238E27FC236}">
                <a16:creationId xmlns:a16="http://schemas.microsoft.com/office/drawing/2014/main" id="{E579E29A-E372-F972-1CE0-108FD5A84B0A}"/>
              </a:ext>
            </a:extLst>
          </p:cNvPr>
          <p:cNvPicPr>
            <a:picLocks noChangeAspect="1"/>
          </p:cNvPicPr>
          <p:nvPr/>
        </p:nvPicPr>
        <p:blipFill>
          <a:blip r:embed="rId2"/>
          <a:stretch>
            <a:fillRect/>
          </a:stretch>
        </p:blipFill>
        <p:spPr>
          <a:xfrm>
            <a:off x="11042085" y="5751926"/>
            <a:ext cx="1104900" cy="1104900"/>
          </a:xfrm>
          <a:prstGeom prst="rect">
            <a:avLst/>
          </a:prstGeom>
        </p:spPr>
      </p:pic>
      <p:sp>
        <p:nvSpPr>
          <p:cNvPr id="10" name="TextBox 9">
            <a:extLst>
              <a:ext uri="{FF2B5EF4-FFF2-40B4-BE49-F238E27FC236}">
                <a16:creationId xmlns:a16="http://schemas.microsoft.com/office/drawing/2014/main" id="{CF9A246C-4B97-3D37-8E4B-949A3D20CEDD}"/>
              </a:ext>
            </a:extLst>
          </p:cNvPr>
          <p:cNvSpPr txBox="1"/>
          <p:nvPr/>
        </p:nvSpPr>
        <p:spPr>
          <a:xfrm>
            <a:off x="7154797" y="44791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With 2 Hidden Layers</a:t>
            </a:r>
          </a:p>
        </p:txBody>
      </p:sp>
      <p:sp>
        <p:nvSpPr>
          <p:cNvPr id="11" name="TextBox 10">
            <a:extLst>
              <a:ext uri="{FF2B5EF4-FFF2-40B4-BE49-F238E27FC236}">
                <a16:creationId xmlns:a16="http://schemas.microsoft.com/office/drawing/2014/main" id="{2F67DF33-3A06-AA56-E6FF-B40D0BFC408F}"/>
              </a:ext>
            </a:extLst>
          </p:cNvPr>
          <p:cNvSpPr txBox="1"/>
          <p:nvPr/>
        </p:nvSpPr>
        <p:spPr>
          <a:xfrm>
            <a:off x="1494304" y="1713022"/>
            <a:ext cx="334704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Human Vs AI Chess Game(Convolution Neural Network Algorithm)  </a:t>
            </a:r>
          </a:p>
        </p:txBody>
      </p:sp>
      <p:pic>
        <p:nvPicPr>
          <p:cNvPr id="6" name="Picture 5">
            <a:extLst>
              <a:ext uri="{FF2B5EF4-FFF2-40B4-BE49-F238E27FC236}">
                <a16:creationId xmlns:a16="http://schemas.microsoft.com/office/drawing/2014/main" id="{30C0CD14-C968-CCFA-C9E6-E68CFF4EB277}"/>
              </a:ext>
            </a:extLst>
          </p:cNvPr>
          <p:cNvPicPr>
            <a:picLocks noChangeAspect="1"/>
          </p:cNvPicPr>
          <p:nvPr/>
        </p:nvPicPr>
        <p:blipFill>
          <a:blip r:embed="rId3"/>
          <a:stretch>
            <a:fillRect/>
          </a:stretch>
        </p:blipFill>
        <p:spPr>
          <a:xfrm>
            <a:off x="1494304" y="2594916"/>
            <a:ext cx="5335054" cy="3808338"/>
          </a:xfrm>
          <a:prstGeom prst="rect">
            <a:avLst/>
          </a:prstGeom>
        </p:spPr>
      </p:pic>
    </p:spTree>
    <p:extLst>
      <p:ext uri="{BB962C8B-B14F-4D97-AF65-F5344CB8AC3E}">
        <p14:creationId xmlns:p14="http://schemas.microsoft.com/office/powerpoint/2010/main" val="928316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429760" cy="3265094"/>
          </a:xfrm>
        </p:spPr>
        <p:txBody>
          <a:bodyPr anchor="b">
            <a:normAutofit/>
          </a:bodyPr>
          <a:lstStyle/>
          <a:p>
            <a:pPr algn="l"/>
            <a:r>
              <a:rPr lang="en-US" sz="4800">
                <a:cs typeface="Calibri"/>
              </a:rPr>
              <a:t>INTRODUCTION</a:t>
            </a:r>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33976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430A-0CCC-7351-60E4-EB8B64D6232F}"/>
              </a:ext>
            </a:extLst>
          </p:cNvPr>
          <p:cNvSpPr>
            <a:spLocks noGrp="1"/>
          </p:cNvSpPr>
          <p:nvPr>
            <p:ph type="title"/>
          </p:nvPr>
        </p:nvSpPr>
        <p:spPr>
          <a:xfrm>
            <a:off x="1136428" y="627564"/>
            <a:ext cx="7474172" cy="1325563"/>
          </a:xfrm>
        </p:spPr>
        <p:txBody>
          <a:bodyPr>
            <a:normAutofit/>
          </a:bodyPr>
          <a:lstStyle/>
          <a:p>
            <a:r>
              <a:rPr lang="en-US" dirty="0">
                <a:cs typeface="Calibri Light" panose="020F0302020204030204"/>
              </a:rPr>
              <a:t>Chess AI– Screenshots</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BBD86853-E2F3-0B5A-F28E-E90120755C7C}"/>
              </a:ext>
            </a:extLst>
          </p:cNvPr>
          <p:cNvPicPr>
            <a:picLocks noChangeAspect="1"/>
          </p:cNvPicPr>
          <p:nvPr/>
        </p:nvPicPr>
        <p:blipFill rotWithShape="1">
          <a:blip r:embed="rId2">
            <a:alphaModFix/>
          </a:blip>
          <a:srcRect r="1" b="16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Picture 9">
            <a:extLst>
              <a:ext uri="{FF2B5EF4-FFF2-40B4-BE49-F238E27FC236}">
                <a16:creationId xmlns:a16="http://schemas.microsoft.com/office/drawing/2014/main" id="{E579E29A-E372-F972-1CE0-108FD5A84B0A}"/>
              </a:ext>
            </a:extLst>
          </p:cNvPr>
          <p:cNvPicPr>
            <a:picLocks noChangeAspect="1"/>
          </p:cNvPicPr>
          <p:nvPr/>
        </p:nvPicPr>
        <p:blipFill>
          <a:blip r:embed="rId2"/>
          <a:stretch>
            <a:fillRect/>
          </a:stretch>
        </p:blipFill>
        <p:spPr>
          <a:xfrm>
            <a:off x="11042085" y="5751926"/>
            <a:ext cx="1104900" cy="1104900"/>
          </a:xfrm>
          <a:prstGeom prst="rect">
            <a:avLst/>
          </a:prstGeom>
        </p:spPr>
      </p:pic>
      <p:sp>
        <p:nvSpPr>
          <p:cNvPr id="11" name="TextBox 10">
            <a:extLst>
              <a:ext uri="{FF2B5EF4-FFF2-40B4-BE49-F238E27FC236}">
                <a16:creationId xmlns:a16="http://schemas.microsoft.com/office/drawing/2014/main" id="{2F67DF33-3A06-AA56-E6FF-B40D0BFC408F}"/>
              </a:ext>
            </a:extLst>
          </p:cNvPr>
          <p:cNvSpPr txBox="1"/>
          <p:nvPr/>
        </p:nvSpPr>
        <p:spPr>
          <a:xfrm>
            <a:off x="1494304" y="1713022"/>
            <a:ext cx="33470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Human Vs AI Chess Game</a:t>
            </a:r>
            <a:endParaRPr lang="en-US" dirty="0"/>
          </a:p>
          <a:p>
            <a:r>
              <a:rPr lang="en-US" dirty="0">
                <a:cs typeface="Calibri"/>
              </a:rPr>
              <a:t>Game Over:  </a:t>
            </a:r>
            <a:endParaRPr lang="en-US" dirty="0"/>
          </a:p>
        </p:txBody>
      </p:sp>
      <p:pic>
        <p:nvPicPr>
          <p:cNvPr id="3" name="Picture 3">
            <a:extLst>
              <a:ext uri="{FF2B5EF4-FFF2-40B4-BE49-F238E27FC236}">
                <a16:creationId xmlns:a16="http://schemas.microsoft.com/office/drawing/2014/main" id="{73F030F7-BD38-804A-C992-D25ECAD92B11}"/>
              </a:ext>
            </a:extLst>
          </p:cNvPr>
          <p:cNvPicPr>
            <a:picLocks noChangeAspect="1"/>
          </p:cNvPicPr>
          <p:nvPr/>
        </p:nvPicPr>
        <p:blipFill>
          <a:blip r:embed="rId3"/>
          <a:stretch>
            <a:fillRect/>
          </a:stretch>
        </p:blipFill>
        <p:spPr>
          <a:xfrm>
            <a:off x="1403230" y="2567988"/>
            <a:ext cx="5474899" cy="3878625"/>
          </a:xfrm>
          <a:prstGeom prst="rect">
            <a:avLst/>
          </a:prstGeom>
        </p:spPr>
      </p:pic>
    </p:spTree>
    <p:extLst>
      <p:ext uri="{BB962C8B-B14F-4D97-AF65-F5344CB8AC3E}">
        <p14:creationId xmlns:p14="http://schemas.microsoft.com/office/powerpoint/2010/main" val="2418277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430A-0CCC-7351-60E4-EB8B64D6232F}"/>
              </a:ext>
            </a:extLst>
          </p:cNvPr>
          <p:cNvSpPr>
            <a:spLocks noGrp="1"/>
          </p:cNvSpPr>
          <p:nvPr>
            <p:ph type="title"/>
          </p:nvPr>
        </p:nvSpPr>
        <p:spPr>
          <a:xfrm>
            <a:off x="1136428" y="627564"/>
            <a:ext cx="7474172" cy="1325563"/>
          </a:xfrm>
        </p:spPr>
        <p:txBody>
          <a:bodyPr>
            <a:normAutofit/>
          </a:bodyPr>
          <a:lstStyle/>
          <a:p>
            <a:r>
              <a:rPr lang="en-US" dirty="0">
                <a:cs typeface="Calibri Light" panose="020F0302020204030204"/>
              </a:rPr>
              <a:t>Chess AI– Screenshots</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BBD86853-E2F3-0B5A-F28E-E90120755C7C}"/>
              </a:ext>
            </a:extLst>
          </p:cNvPr>
          <p:cNvPicPr>
            <a:picLocks noChangeAspect="1"/>
          </p:cNvPicPr>
          <p:nvPr/>
        </p:nvPicPr>
        <p:blipFill rotWithShape="1">
          <a:blip r:embed="rId2">
            <a:alphaModFix/>
          </a:blip>
          <a:srcRect r="1" b="16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Picture 9">
            <a:extLst>
              <a:ext uri="{FF2B5EF4-FFF2-40B4-BE49-F238E27FC236}">
                <a16:creationId xmlns:a16="http://schemas.microsoft.com/office/drawing/2014/main" id="{E579E29A-E372-F972-1CE0-108FD5A84B0A}"/>
              </a:ext>
            </a:extLst>
          </p:cNvPr>
          <p:cNvPicPr>
            <a:picLocks noChangeAspect="1"/>
          </p:cNvPicPr>
          <p:nvPr/>
        </p:nvPicPr>
        <p:blipFill>
          <a:blip r:embed="rId2"/>
          <a:stretch>
            <a:fillRect/>
          </a:stretch>
        </p:blipFill>
        <p:spPr>
          <a:xfrm>
            <a:off x="11042085" y="5751926"/>
            <a:ext cx="1104900" cy="1104900"/>
          </a:xfrm>
          <a:prstGeom prst="rect">
            <a:avLst/>
          </a:prstGeom>
        </p:spPr>
      </p:pic>
      <p:sp>
        <p:nvSpPr>
          <p:cNvPr id="11" name="TextBox 10">
            <a:extLst>
              <a:ext uri="{FF2B5EF4-FFF2-40B4-BE49-F238E27FC236}">
                <a16:creationId xmlns:a16="http://schemas.microsoft.com/office/drawing/2014/main" id="{2F67DF33-3A06-AA56-E6FF-B40D0BFC408F}"/>
              </a:ext>
            </a:extLst>
          </p:cNvPr>
          <p:cNvSpPr txBox="1"/>
          <p:nvPr/>
        </p:nvSpPr>
        <p:spPr>
          <a:xfrm>
            <a:off x="1494304" y="1713022"/>
            <a:ext cx="33470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Human Vs AI Chess Game</a:t>
            </a:r>
          </a:p>
          <a:p>
            <a:r>
              <a:rPr lang="en-US" dirty="0">
                <a:cs typeface="Calibri"/>
              </a:rPr>
              <a:t>ELO Rating Calculator</a:t>
            </a:r>
          </a:p>
        </p:txBody>
      </p:sp>
      <p:pic>
        <p:nvPicPr>
          <p:cNvPr id="4" name="Picture 5" descr="Text&#10;&#10;Description automatically generated">
            <a:extLst>
              <a:ext uri="{FF2B5EF4-FFF2-40B4-BE49-F238E27FC236}">
                <a16:creationId xmlns:a16="http://schemas.microsoft.com/office/drawing/2014/main" id="{5B9692F7-38E5-FF5A-AFD4-0BB89393F536}"/>
              </a:ext>
            </a:extLst>
          </p:cNvPr>
          <p:cNvPicPr>
            <a:picLocks noChangeAspect="1"/>
          </p:cNvPicPr>
          <p:nvPr/>
        </p:nvPicPr>
        <p:blipFill>
          <a:blip r:embed="rId3"/>
          <a:stretch>
            <a:fillRect/>
          </a:stretch>
        </p:blipFill>
        <p:spPr>
          <a:xfrm>
            <a:off x="2007080" y="3181294"/>
            <a:ext cx="4094671" cy="1731865"/>
          </a:xfrm>
          <a:prstGeom prst="rect">
            <a:avLst/>
          </a:prstGeom>
        </p:spPr>
      </p:pic>
    </p:spTree>
    <p:extLst>
      <p:ext uri="{BB962C8B-B14F-4D97-AF65-F5344CB8AC3E}">
        <p14:creationId xmlns:p14="http://schemas.microsoft.com/office/powerpoint/2010/main" val="1351189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430A-0CCC-7351-60E4-EB8B64D6232F}"/>
              </a:ext>
            </a:extLst>
          </p:cNvPr>
          <p:cNvSpPr>
            <a:spLocks noGrp="1"/>
          </p:cNvSpPr>
          <p:nvPr>
            <p:ph type="title"/>
          </p:nvPr>
        </p:nvSpPr>
        <p:spPr>
          <a:xfrm>
            <a:off x="1136428" y="627564"/>
            <a:ext cx="7474172" cy="1325563"/>
          </a:xfrm>
        </p:spPr>
        <p:txBody>
          <a:bodyPr>
            <a:normAutofit/>
          </a:bodyPr>
          <a:lstStyle/>
          <a:p>
            <a:r>
              <a:rPr lang="en-US" dirty="0">
                <a:cs typeface="Calibri Light" panose="020F0302020204030204"/>
              </a:rPr>
              <a:t>Chess AI– Screenshots</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BBD86853-E2F3-0B5A-F28E-E90120755C7C}"/>
              </a:ext>
            </a:extLst>
          </p:cNvPr>
          <p:cNvPicPr>
            <a:picLocks noChangeAspect="1"/>
          </p:cNvPicPr>
          <p:nvPr/>
        </p:nvPicPr>
        <p:blipFill rotWithShape="1">
          <a:blip r:embed="rId2">
            <a:alphaModFix/>
          </a:blip>
          <a:srcRect r="1" b="161"/>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Picture 9">
            <a:extLst>
              <a:ext uri="{FF2B5EF4-FFF2-40B4-BE49-F238E27FC236}">
                <a16:creationId xmlns:a16="http://schemas.microsoft.com/office/drawing/2014/main" id="{E579E29A-E372-F972-1CE0-108FD5A84B0A}"/>
              </a:ext>
            </a:extLst>
          </p:cNvPr>
          <p:cNvPicPr>
            <a:picLocks noChangeAspect="1"/>
          </p:cNvPicPr>
          <p:nvPr/>
        </p:nvPicPr>
        <p:blipFill>
          <a:blip r:embed="rId2"/>
          <a:stretch>
            <a:fillRect/>
          </a:stretch>
        </p:blipFill>
        <p:spPr>
          <a:xfrm>
            <a:off x="11042085" y="5751926"/>
            <a:ext cx="1104900" cy="1104900"/>
          </a:xfrm>
          <a:prstGeom prst="rect">
            <a:avLst/>
          </a:prstGeom>
        </p:spPr>
      </p:pic>
      <p:sp>
        <p:nvSpPr>
          <p:cNvPr id="11" name="TextBox 10">
            <a:extLst>
              <a:ext uri="{FF2B5EF4-FFF2-40B4-BE49-F238E27FC236}">
                <a16:creationId xmlns:a16="http://schemas.microsoft.com/office/drawing/2014/main" id="{2F67DF33-3A06-AA56-E6FF-B40D0BFC408F}"/>
              </a:ext>
            </a:extLst>
          </p:cNvPr>
          <p:cNvSpPr txBox="1"/>
          <p:nvPr/>
        </p:nvSpPr>
        <p:spPr>
          <a:xfrm>
            <a:off x="1494304" y="1713022"/>
            <a:ext cx="334704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Human Vs AI Chess Game</a:t>
            </a:r>
          </a:p>
          <a:p>
            <a:r>
              <a:rPr lang="en-US" dirty="0">
                <a:cs typeface="Calibri"/>
              </a:rPr>
              <a:t>Final ELO Rating Calculation</a:t>
            </a:r>
          </a:p>
          <a:p>
            <a:endParaRPr lang="en-US" dirty="0">
              <a:cs typeface="Calibri"/>
            </a:endParaRPr>
          </a:p>
        </p:txBody>
      </p:sp>
      <p:pic>
        <p:nvPicPr>
          <p:cNvPr id="3" name="Picture 5" descr="Table&#10;&#10;Description automatically generated">
            <a:extLst>
              <a:ext uri="{FF2B5EF4-FFF2-40B4-BE49-F238E27FC236}">
                <a16:creationId xmlns:a16="http://schemas.microsoft.com/office/drawing/2014/main" id="{77309B17-6FA3-3AC7-BE23-074E5E84D177}"/>
              </a:ext>
            </a:extLst>
          </p:cNvPr>
          <p:cNvPicPr>
            <a:picLocks noChangeAspect="1"/>
          </p:cNvPicPr>
          <p:nvPr/>
        </p:nvPicPr>
        <p:blipFill>
          <a:blip r:embed="rId3"/>
          <a:stretch>
            <a:fillRect/>
          </a:stretch>
        </p:blipFill>
        <p:spPr>
          <a:xfrm>
            <a:off x="238664" y="2801422"/>
            <a:ext cx="8695426" cy="3512399"/>
          </a:xfrm>
          <a:prstGeom prst="rect">
            <a:avLst/>
          </a:prstGeom>
        </p:spPr>
      </p:pic>
    </p:spTree>
    <p:extLst>
      <p:ext uri="{BB962C8B-B14F-4D97-AF65-F5344CB8AC3E}">
        <p14:creationId xmlns:p14="http://schemas.microsoft.com/office/powerpoint/2010/main" val="2387100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023360" cy="3204134"/>
          </a:xfrm>
        </p:spPr>
        <p:txBody>
          <a:bodyPr anchor="b">
            <a:normAutofit/>
          </a:bodyPr>
          <a:lstStyle/>
          <a:p>
            <a:pPr algn="l"/>
            <a:r>
              <a:rPr lang="en-US" sz="4800">
                <a:cs typeface="Calibri"/>
              </a:rPr>
              <a:t>REFERENCES</a:t>
            </a:r>
            <a:endParaRPr lang="en-US"/>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0028"/>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FCFCEE-CA1B-E3A1-3E60-3C8B170F6B5C}"/>
              </a:ext>
            </a:extLst>
          </p:cNvPr>
          <p:cNvSpPr>
            <a:spLocks noGrp="1"/>
          </p:cNvSpPr>
          <p:nvPr>
            <p:ph idx="1"/>
          </p:nvPr>
        </p:nvSpPr>
        <p:spPr>
          <a:xfrm>
            <a:off x="840135" y="1474379"/>
            <a:ext cx="10515600" cy="4351338"/>
          </a:xfrm>
        </p:spPr>
        <p:txBody>
          <a:bodyPr vert="horz" lIns="91440" tIns="45720" rIns="91440" bIns="45720" rtlCol="0" anchor="t">
            <a:normAutofit/>
          </a:bodyPr>
          <a:lstStyle/>
          <a:p>
            <a:pPr algn="just">
              <a:buNone/>
            </a:pPr>
            <a:r>
              <a:rPr lang="en-US" sz="2400" dirty="0">
                <a:ea typeface="+mn-lt"/>
                <a:cs typeface="+mn-lt"/>
              </a:rPr>
              <a:t>[1] Arman </a:t>
            </a:r>
            <a:r>
              <a:rPr lang="en-US" sz="2400" dirty="0" err="1">
                <a:ea typeface="+mn-lt"/>
                <a:cs typeface="+mn-lt"/>
              </a:rPr>
              <a:t>Maesumi</a:t>
            </a:r>
            <a:r>
              <a:rPr lang="en-US" sz="2400" dirty="0">
                <a:ea typeface="+mn-lt"/>
                <a:cs typeface="+mn-lt"/>
              </a:rPr>
              <a:t>, Playing Chess with Limited Look Ahead, Technical report, Stanford University,2010 </a:t>
            </a:r>
            <a:endParaRPr lang="en-US">
              <a:ea typeface="+mn-lt"/>
              <a:cs typeface="+mn-lt"/>
            </a:endParaRPr>
          </a:p>
          <a:p>
            <a:pPr algn="just">
              <a:buNone/>
            </a:pPr>
            <a:r>
              <a:rPr lang="en-US" sz="2400" dirty="0">
                <a:ea typeface="+mn-lt"/>
                <a:cs typeface="+mn-lt"/>
              </a:rPr>
              <a:t>[2] David Silver and Thomas Hubert, A general reinforcement learning algorithm that master chess, shogi and Fo through self-play, Mathematical Biophysics, 5:115–137, 2018 </a:t>
            </a:r>
            <a:endParaRPr lang="en-US">
              <a:cs typeface="Calibri" panose="020F0502020204030204"/>
            </a:endParaRPr>
          </a:p>
          <a:p>
            <a:pPr algn="just">
              <a:buNone/>
            </a:pPr>
            <a:r>
              <a:rPr lang="en-US" sz="2400" dirty="0">
                <a:ea typeface="+mn-lt"/>
                <a:cs typeface="+mn-lt"/>
              </a:rPr>
              <a:t>[3] David Silver and Thomas Hubert, Mastering Chess and Shogi by Self-Play with a General Reinforcement Learning Algorithm, Journal of Evolution and Technology, 1:1–14, 2017 </a:t>
            </a:r>
            <a:endParaRPr lang="en-US">
              <a:cs typeface="Calibri" panose="020F0502020204030204"/>
            </a:endParaRPr>
          </a:p>
          <a:p>
            <a:pPr marL="0" indent="0" algn="just">
              <a:buNone/>
            </a:pPr>
            <a:r>
              <a:rPr lang="en-US" sz="2400" dirty="0">
                <a:ea typeface="+mn-lt"/>
                <a:cs typeface="+mn-lt"/>
              </a:rPr>
              <a:t>[4] Eli (Omid) David et all, </a:t>
            </a:r>
            <a:r>
              <a:rPr lang="en-US" sz="2400" dirty="0" err="1">
                <a:ea typeface="+mn-lt"/>
                <a:cs typeface="+mn-lt"/>
              </a:rPr>
              <a:t>DeepChess</a:t>
            </a:r>
            <a:r>
              <a:rPr lang="en-US" sz="2400" dirty="0">
                <a:ea typeface="+mn-lt"/>
                <a:cs typeface="+mn-lt"/>
              </a:rPr>
              <a:t> End to End Deep Neural Network for Automatic Learning in Chess, Foundations of Genetic Algorithms, pages 316–337. Morgan Kaufmann, San Mateo,2016 </a:t>
            </a:r>
            <a:endParaRPr lang="en-US" dirty="0">
              <a:ea typeface="+mn-lt"/>
              <a:cs typeface="+mn-lt"/>
            </a:endParaRPr>
          </a:p>
        </p:txBody>
      </p:sp>
      <p:pic>
        <p:nvPicPr>
          <p:cNvPr id="4" name="Picture 9">
            <a:extLst>
              <a:ext uri="{FF2B5EF4-FFF2-40B4-BE49-F238E27FC236}">
                <a16:creationId xmlns:a16="http://schemas.microsoft.com/office/drawing/2014/main" id="{C0EE636B-B3CD-AEF6-3D98-67F84AE67A03}"/>
              </a:ext>
            </a:extLst>
          </p:cNvPr>
          <p:cNvPicPr>
            <a:picLocks noChangeAspect="1"/>
          </p:cNvPicPr>
          <p:nvPr/>
        </p:nvPicPr>
        <p:blipFill>
          <a:blip r:embed="rId2"/>
          <a:stretch>
            <a:fillRect/>
          </a:stretch>
        </p:blipFill>
        <p:spPr>
          <a:xfrm>
            <a:off x="10689660" y="5475701"/>
            <a:ext cx="1104900" cy="1104900"/>
          </a:xfrm>
          <a:prstGeom prst="rect">
            <a:avLst/>
          </a:prstGeom>
        </p:spPr>
      </p:pic>
    </p:spTree>
    <p:extLst>
      <p:ext uri="{BB962C8B-B14F-4D97-AF65-F5344CB8AC3E}">
        <p14:creationId xmlns:p14="http://schemas.microsoft.com/office/powerpoint/2010/main" val="1515291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F0D134-98B8-A6E4-3EE8-8D435E25F61B}"/>
              </a:ext>
            </a:extLst>
          </p:cNvPr>
          <p:cNvSpPr>
            <a:spLocks noGrp="1"/>
          </p:cNvSpPr>
          <p:nvPr>
            <p:ph idx="1"/>
          </p:nvPr>
        </p:nvSpPr>
        <p:spPr>
          <a:xfrm>
            <a:off x="878108" y="1120607"/>
            <a:ext cx="10515600" cy="4351338"/>
          </a:xfrm>
        </p:spPr>
        <p:txBody>
          <a:bodyPr vert="horz" lIns="91440" tIns="45720" rIns="91440" bIns="45720" rtlCol="0" anchor="t">
            <a:normAutofit/>
          </a:bodyPr>
          <a:lstStyle/>
          <a:p>
            <a:pPr algn="just">
              <a:buNone/>
            </a:pPr>
            <a:r>
              <a:rPr lang="en-US" sz="2400" dirty="0">
                <a:ea typeface="+mn-lt"/>
                <a:cs typeface="+mn-lt"/>
              </a:rPr>
              <a:t>[5] Matthew Lai, </a:t>
            </a:r>
            <a:r>
              <a:rPr lang="en-US" sz="2400" dirty="0" err="1">
                <a:ea typeface="+mn-lt"/>
                <a:cs typeface="+mn-lt"/>
              </a:rPr>
              <a:t>Giraffe:Using</a:t>
            </a:r>
            <a:r>
              <a:rPr lang="en-US" sz="2400" dirty="0">
                <a:ea typeface="+mn-lt"/>
                <a:cs typeface="+mn-lt"/>
              </a:rPr>
              <a:t> Deep Reinforcement Learning to Play Chess, Frontiers of Evolutionary Computation, pages 1–36. Kluwer Academic Publishers, Boston,2015 </a:t>
            </a:r>
            <a:endParaRPr lang="en-US">
              <a:ea typeface="+mn-lt"/>
              <a:cs typeface="+mn-lt"/>
            </a:endParaRPr>
          </a:p>
          <a:p>
            <a:pPr marL="0" indent="0" algn="just">
              <a:buNone/>
            </a:pPr>
            <a:r>
              <a:rPr lang="en-US" sz="2400" dirty="0">
                <a:ea typeface="+mn-lt"/>
                <a:cs typeface="+mn-lt"/>
              </a:rPr>
              <a:t>[6] Omid E. David and H. Jaap van den Herik, Genetic Algorithm for Evolving Computer Chess Programs, Evolutionary Computation, 13(1):1–27,2014 </a:t>
            </a:r>
          </a:p>
          <a:p>
            <a:pPr algn="just">
              <a:buNone/>
            </a:pPr>
            <a:r>
              <a:rPr lang="en-US" sz="2400" dirty="0">
                <a:ea typeface="+mn-lt"/>
                <a:cs typeface="+mn-lt"/>
              </a:rPr>
              <a:t>[7] Siddhant Mishra Hitanshu Panchal, Chess Moves Prediction using Deep Neural Network, </a:t>
            </a:r>
            <a:r>
              <a:rPr lang="en-US" sz="2400" dirty="0" err="1">
                <a:ea typeface="+mn-lt"/>
                <a:cs typeface="+mn-lt"/>
              </a:rPr>
              <a:t>Connec-tionism</a:t>
            </a:r>
            <a:r>
              <a:rPr lang="en-US" sz="2400" dirty="0">
                <a:ea typeface="+mn-lt"/>
                <a:cs typeface="+mn-lt"/>
              </a:rPr>
              <a:t> in Perspectives, pages 173–198. North-Holland, 2021 </a:t>
            </a:r>
            <a:endParaRPr lang="en-US">
              <a:ea typeface="+mn-lt"/>
              <a:cs typeface="+mn-lt"/>
            </a:endParaRPr>
          </a:p>
          <a:p>
            <a:pPr algn="just">
              <a:buNone/>
            </a:pPr>
            <a:r>
              <a:rPr lang="en-US" sz="2400" dirty="0">
                <a:ea typeface="+mn-lt"/>
                <a:cs typeface="+mn-lt"/>
              </a:rPr>
              <a:t>[8] Vinay Kumar et al, Application of Neural Network in an AI for Chess Game, Amity University , Morgan Kaufman, San Mateo, Connection Science, 13:1–30,2020 </a:t>
            </a:r>
            <a:endParaRPr lang="en-US"/>
          </a:p>
        </p:txBody>
      </p:sp>
      <p:pic>
        <p:nvPicPr>
          <p:cNvPr id="4" name="Picture 9">
            <a:extLst>
              <a:ext uri="{FF2B5EF4-FFF2-40B4-BE49-F238E27FC236}">
                <a16:creationId xmlns:a16="http://schemas.microsoft.com/office/drawing/2014/main" id="{AE58AB68-9A31-DF40-B876-27E214B95D14}"/>
              </a:ext>
            </a:extLst>
          </p:cNvPr>
          <p:cNvPicPr>
            <a:picLocks noChangeAspect="1"/>
          </p:cNvPicPr>
          <p:nvPr/>
        </p:nvPicPr>
        <p:blipFill>
          <a:blip r:embed="rId2"/>
          <a:stretch>
            <a:fillRect/>
          </a:stretch>
        </p:blipFill>
        <p:spPr>
          <a:xfrm>
            <a:off x="10689660" y="5475701"/>
            <a:ext cx="1104900" cy="1104900"/>
          </a:xfrm>
          <a:prstGeom prst="rect">
            <a:avLst/>
          </a:prstGeom>
        </p:spPr>
      </p:pic>
    </p:spTree>
    <p:extLst>
      <p:ext uri="{BB962C8B-B14F-4D97-AF65-F5344CB8AC3E}">
        <p14:creationId xmlns:p14="http://schemas.microsoft.com/office/powerpoint/2010/main" val="3298607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8D5028-2471-46BF-21BF-6EA3FE96B17F}"/>
              </a:ext>
            </a:extLst>
          </p:cNvPr>
          <p:cNvSpPr>
            <a:spLocks noGrp="1"/>
          </p:cNvSpPr>
          <p:nvPr>
            <p:ph idx="1"/>
          </p:nvPr>
        </p:nvSpPr>
        <p:spPr>
          <a:xfrm>
            <a:off x="1033659" y="1716284"/>
            <a:ext cx="10515600" cy="4351338"/>
          </a:xfrm>
        </p:spPr>
        <p:txBody>
          <a:bodyPr vert="horz" lIns="91440" tIns="45720" rIns="91440" bIns="45720" rtlCol="0" anchor="t">
            <a:normAutofit/>
          </a:bodyPr>
          <a:lstStyle/>
          <a:p>
            <a:pPr algn="just">
              <a:buNone/>
            </a:pPr>
            <a:r>
              <a:rPr lang="en-US" sz="2400" dirty="0">
                <a:ea typeface="+mn-lt"/>
                <a:cs typeface="+mn-lt"/>
              </a:rPr>
              <a:t>[9] Vladan </a:t>
            </a:r>
            <a:r>
              <a:rPr lang="en-US" sz="2400" dirty="0" err="1">
                <a:ea typeface="+mn-lt"/>
                <a:cs typeface="+mn-lt"/>
              </a:rPr>
              <a:t>Vuckovic,Candidate</a:t>
            </a:r>
            <a:r>
              <a:rPr lang="en-US" sz="2400" dirty="0">
                <a:ea typeface="+mn-lt"/>
                <a:cs typeface="+mn-lt"/>
              </a:rPr>
              <a:t> Moves Method Implementation in </a:t>
            </a:r>
            <a:r>
              <a:rPr lang="en-US" sz="2400" dirty="0" err="1">
                <a:ea typeface="+mn-lt"/>
                <a:cs typeface="+mn-lt"/>
              </a:rPr>
              <a:t>MiniMax</a:t>
            </a:r>
            <a:r>
              <a:rPr lang="en-US" sz="2400" dirty="0">
                <a:ea typeface="+mn-lt"/>
                <a:cs typeface="+mn-lt"/>
              </a:rPr>
              <a:t> Search Procedure of the Achilles Chess Engine, Mind, 59:433–460, 1950, 2015 </a:t>
            </a:r>
            <a:endParaRPr lang="en-US"/>
          </a:p>
          <a:p>
            <a:pPr algn="just">
              <a:buNone/>
            </a:pPr>
            <a:r>
              <a:rPr lang="en-US" sz="2400" dirty="0">
                <a:ea typeface="+mn-lt"/>
                <a:cs typeface="+mn-lt"/>
              </a:rPr>
              <a:t>[10]</a:t>
            </a:r>
            <a:r>
              <a:rPr lang="en-US" sz="2400" dirty="0" err="1">
                <a:ea typeface="+mn-lt"/>
                <a:cs typeface="+mn-lt"/>
              </a:rPr>
              <a:t>Wiang</a:t>
            </a:r>
            <a:r>
              <a:rPr lang="en-US" sz="2400" dirty="0">
                <a:ea typeface="+mn-lt"/>
                <a:cs typeface="+mn-lt"/>
              </a:rPr>
              <a:t> </a:t>
            </a:r>
            <a:r>
              <a:rPr lang="en-US" sz="2400" dirty="0" err="1">
                <a:ea typeface="+mn-lt"/>
                <a:cs typeface="+mn-lt"/>
              </a:rPr>
              <a:t>Jiaol</a:t>
            </a:r>
            <a:r>
              <a:rPr lang="en-US" sz="2400" dirty="0">
                <a:ea typeface="+mn-lt"/>
                <a:cs typeface="+mn-lt"/>
              </a:rPr>
              <a:t> Luo Yan- </a:t>
            </a:r>
            <a:r>
              <a:rPr lang="en-US" sz="2400" dirty="0" err="1">
                <a:ea typeface="+mn-lt"/>
                <a:cs typeface="+mn-lt"/>
              </a:rPr>
              <a:t>hong</a:t>
            </a:r>
            <a:r>
              <a:rPr lang="en-US" sz="2400" dirty="0">
                <a:ea typeface="+mn-lt"/>
                <a:cs typeface="+mn-lt"/>
              </a:rPr>
              <a:t>, Adaptive Genetic Algorithm’s Implement on Evaluation in Computer Chinese Chess, Machine Intelligence 6, pages 3–23. Oxford University Press, Oxford,  2005 </a:t>
            </a:r>
            <a:endParaRPr lang="en-US"/>
          </a:p>
          <a:p>
            <a:pPr marL="0" indent="0" algn="just">
              <a:buNone/>
            </a:pPr>
            <a:r>
              <a:rPr lang="en-US" sz="2400" dirty="0">
                <a:ea typeface="+mn-lt"/>
                <a:cs typeface="+mn-lt"/>
              </a:rPr>
              <a:t>[11] </a:t>
            </a:r>
            <a:r>
              <a:rPr lang="en-US" sz="2400" dirty="0">
                <a:ea typeface="+mn-lt"/>
                <a:cs typeface="+mn-lt"/>
                <a:hlinkClick r:id="rId2"/>
              </a:rPr>
              <a:t>https://github.com/victorsimrbt/chess_4096</a:t>
            </a:r>
            <a:r>
              <a:rPr lang="en-US" sz="2400" dirty="0">
                <a:ea typeface="+mn-lt"/>
                <a:cs typeface="+mn-lt"/>
              </a:rPr>
              <a:t> . </a:t>
            </a:r>
            <a:endParaRPr lang="en-US"/>
          </a:p>
        </p:txBody>
      </p:sp>
      <p:pic>
        <p:nvPicPr>
          <p:cNvPr id="4" name="Picture 9">
            <a:extLst>
              <a:ext uri="{FF2B5EF4-FFF2-40B4-BE49-F238E27FC236}">
                <a16:creationId xmlns:a16="http://schemas.microsoft.com/office/drawing/2014/main" id="{4BAB8B30-65FA-00E8-9C3C-81542004F3A2}"/>
              </a:ext>
            </a:extLst>
          </p:cNvPr>
          <p:cNvPicPr>
            <a:picLocks noChangeAspect="1"/>
          </p:cNvPicPr>
          <p:nvPr/>
        </p:nvPicPr>
        <p:blipFill>
          <a:blip r:embed="rId3"/>
          <a:stretch>
            <a:fillRect/>
          </a:stretch>
        </p:blipFill>
        <p:spPr>
          <a:xfrm>
            <a:off x="10689660" y="5475701"/>
            <a:ext cx="1104900" cy="1104900"/>
          </a:xfrm>
          <a:prstGeom prst="rect">
            <a:avLst/>
          </a:prstGeom>
        </p:spPr>
      </p:pic>
    </p:spTree>
    <p:extLst>
      <p:ext uri="{BB962C8B-B14F-4D97-AF65-F5344CB8AC3E}">
        <p14:creationId xmlns:p14="http://schemas.microsoft.com/office/powerpoint/2010/main" val="3103867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Person holding chess piece">
            <a:extLst>
              <a:ext uri="{FF2B5EF4-FFF2-40B4-BE49-F238E27FC236}">
                <a16:creationId xmlns:a16="http://schemas.microsoft.com/office/drawing/2014/main" id="{694ABAF1-AB41-78EE-CC99-DBD5B6CA2A18}"/>
              </a:ext>
            </a:extLst>
          </p:cNvPr>
          <p:cNvPicPr>
            <a:picLocks noChangeAspect="1"/>
          </p:cNvPicPr>
          <p:nvPr/>
        </p:nvPicPr>
        <p:blipFill rotWithShape="1">
          <a:blip r:embed="rId2">
            <a:alphaModFix amt="35000"/>
          </a:blip>
          <a:srcRect t="25743"/>
          <a:stretch/>
        </p:blipFill>
        <p:spPr>
          <a:xfrm>
            <a:off x="20" y="10"/>
            <a:ext cx="12191980" cy="6857990"/>
          </a:xfrm>
          <a:prstGeom prst="rect">
            <a:avLst/>
          </a:prstGeom>
        </p:spPr>
      </p:pic>
      <p:sp>
        <p:nvSpPr>
          <p:cNvPr id="41" name="Content Placeholder 2">
            <a:extLst>
              <a:ext uri="{FF2B5EF4-FFF2-40B4-BE49-F238E27FC236}">
                <a16:creationId xmlns:a16="http://schemas.microsoft.com/office/drawing/2014/main" id="{4576024E-0BB5-B4D7-4523-500B254348DE}"/>
              </a:ext>
            </a:extLst>
          </p:cNvPr>
          <p:cNvSpPr>
            <a:spLocks noGrp="1"/>
          </p:cNvSpPr>
          <p:nvPr>
            <p:ph idx="1"/>
          </p:nvPr>
        </p:nvSpPr>
        <p:spPr>
          <a:xfrm>
            <a:off x="838200" y="1825625"/>
            <a:ext cx="10515600" cy="4351338"/>
          </a:xfrm>
        </p:spPr>
        <p:txBody>
          <a:bodyPr vert="horz" lIns="91440" tIns="45720" rIns="91440" bIns="45720" rtlCol="0" anchor="t">
            <a:normAutofit/>
          </a:bodyPr>
          <a:lstStyle/>
          <a:p>
            <a:pPr algn="just"/>
            <a:r>
              <a:rPr lang="en-IN">
                <a:solidFill>
                  <a:srgbClr val="FFFFFF"/>
                </a:solidFill>
                <a:ea typeface="+mn-lt"/>
                <a:cs typeface="+mn-lt"/>
              </a:rPr>
              <a:t>Now that computers have reached the grandmaster level and are beginning to vie for the World Championship. </a:t>
            </a:r>
            <a:endParaRPr lang="en-US">
              <a:solidFill>
                <a:srgbClr val="FFFFFF"/>
              </a:solidFill>
              <a:ea typeface="+mn-lt"/>
              <a:cs typeface="+mn-lt"/>
            </a:endParaRPr>
          </a:p>
          <a:p>
            <a:pPr algn="just"/>
            <a:r>
              <a:rPr lang="en-IN">
                <a:solidFill>
                  <a:srgbClr val="FFFFFF"/>
                </a:solidFill>
                <a:ea typeface="+mn-lt"/>
                <a:cs typeface="+mn-lt"/>
              </a:rPr>
              <a:t>Chess has proved to be too challenging for many of the AI techniques that have been thrown at it. </a:t>
            </a:r>
            <a:endParaRPr lang="en-US">
              <a:solidFill>
                <a:srgbClr val="FFFFFF"/>
              </a:solidFill>
              <a:ea typeface="+mn-lt"/>
              <a:cs typeface="+mn-lt"/>
            </a:endParaRPr>
          </a:p>
          <a:p>
            <a:pPr algn="just"/>
            <a:r>
              <a:rPr lang="en-IN">
                <a:solidFill>
                  <a:srgbClr val="FFFFFF"/>
                </a:solidFill>
                <a:ea typeface="+mn-lt"/>
                <a:cs typeface="+mn-lt"/>
              </a:rPr>
              <a:t>We wish to promote chess as the fundamental test bed recognized by our founding researchers and increase awareness of its contribution to date.</a:t>
            </a:r>
            <a:endParaRPr lang="en-US">
              <a:solidFill>
                <a:srgbClr val="FFFFFF"/>
              </a:solidFill>
              <a:ea typeface="+mn-lt"/>
              <a:cs typeface="+mn-lt"/>
            </a:endParaRPr>
          </a:p>
          <a:p>
            <a:pPr algn="just"/>
            <a:endParaRPr lang="en-US">
              <a:solidFill>
                <a:srgbClr val="FFFFFF"/>
              </a:solidFill>
              <a:cs typeface="Calibri"/>
            </a:endParaRPr>
          </a:p>
        </p:txBody>
      </p:sp>
      <p:pic>
        <p:nvPicPr>
          <p:cNvPr id="25" name="Picture 9">
            <a:extLst>
              <a:ext uri="{FF2B5EF4-FFF2-40B4-BE49-F238E27FC236}">
                <a16:creationId xmlns:a16="http://schemas.microsoft.com/office/drawing/2014/main" id="{676943E9-E18B-7E05-6FA5-7EB94AA5D0F0}"/>
              </a:ext>
            </a:extLst>
          </p:cNvPr>
          <p:cNvPicPr>
            <a:picLocks noChangeAspect="1"/>
          </p:cNvPicPr>
          <p:nvPr/>
        </p:nvPicPr>
        <p:blipFill>
          <a:blip r:embed="rId3"/>
          <a:stretch>
            <a:fillRect/>
          </a:stretch>
        </p:blipFill>
        <p:spPr>
          <a:xfrm>
            <a:off x="11042085" y="5751926"/>
            <a:ext cx="1104900" cy="1104900"/>
          </a:xfrm>
          <a:prstGeom prst="rect">
            <a:avLst/>
          </a:prstGeom>
        </p:spPr>
      </p:pic>
    </p:spTree>
    <p:extLst>
      <p:ext uri="{BB962C8B-B14F-4D97-AF65-F5344CB8AC3E}">
        <p14:creationId xmlns:p14="http://schemas.microsoft.com/office/powerpoint/2010/main" val="76919454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yellow&#10;&#10;Description automatically generated">
            <a:extLst>
              <a:ext uri="{FF2B5EF4-FFF2-40B4-BE49-F238E27FC236}">
                <a16:creationId xmlns:a16="http://schemas.microsoft.com/office/drawing/2014/main" id="{49648B59-82FA-695A-06D9-21D056B079CB}"/>
              </a:ext>
            </a:extLst>
          </p:cNvPr>
          <p:cNvPicPr>
            <a:picLocks noChangeAspect="1"/>
          </p:cNvPicPr>
          <p:nvPr/>
        </p:nvPicPr>
        <p:blipFill rotWithShape="1">
          <a:blip r:embed="rId2"/>
          <a:srcRect l="16059" t="9091" r="5804" b="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4FB0-953E-4902-8F4C-9D23E497E848}"/>
              </a:ext>
            </a:extLst>
          </p:cNvPr>
          <p:cNvSpPr>
            <a:spLocks noGrp="1"/>
          </p:cNvSpPr>
          <p:nvPr>
            <p:ph type="ctrTitle"/>
          </p:nvPr>
        </p:nvSpPr>
        <p:spPr>
          <a:xfrm>
            <a:off x="477981" y="1122363"/>
            <a:ext cx="4023360" cy="3204134"/>
          </a:xfrm>
        </p:spPr>
        <p:txBody>
          <a:bodyPr anchor="b">
            <a:normAutofit/>
          </a:bodyPr>
          <a:lstStyle/>
          <a:p>
            <a:pPr algn="l"/>
            <a:r>
              <a:rPr lang="en-US" sz="4800">
                <a:cs typeface="Calibri"/>
              </a:rPr>
              <a:t>LITERATURE SURVEY</a:t>
            </a:r>
          </a:p>
        </p:txBody>
      </p:sp>
      <p:sp>
        <p:nvSpPr>
          <p:cNvPr id="3" name="Subtitle 2">
            <a:extLst>
              <a:ext uri="{FF2B5EF4-FFF2-40B4-BE49-F238E27FC236}">
                <a16:creationId xmlns:a16="http://schemas.microsoft.com/office/drawing/2014/main" id="{4013FA5D-667A-4403-8A0F-F34EDF853207}"/>
              </a:ext>
            </a:extLst>
          </p:cNvPr>
          <p:cNvSpPr>
            <a:spLocks noGrp="1"/>
          </p:cNvSpPr>
          <p:nvPr>
            <p:ph type="subTitle" idx="1"/>
          </p:nvPr>
        </p:nvSpPr>
        <p:spPr>
          <a:xfrm>
            <a:off x="477980" y="4872922"/>
            <a:ext cx="4023359" cy="1208141"/>
          </a:xfrm>
        </p:spPr>
        <p:txBody>
          <a:bodyPr>
            <a:normAutofit/>
          </a:bodyPr>
          <a:lstStyle/>
          <a:p>
            <a:pPr algn="l"/>
            <a:endParaRPr lang="en-IN"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21282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Logo&#10;&#10;Description automatically generated">
            <a:extLst>
              <a:ext uri="{FF2B5EF4-FFF2-40B4-BE49-F238E27FC236}">
                <a16:creationId xmlns:a16="http://schemas.microsoft.com/office/drawing/2014/main" id="{87D2E915-4AB1-D65B-FF43-EBC402D9C107}"/>
              </a:ext>
            </a:extLst>
          </p:cNvPr>
          <p:cNvPicPr>
            <a:picLocks noChangeAspect="1"/>
          </p:cNvPicPr>
          <p:nvPr/>
        </p:nvPicPr>
        <p:blipFill>
          <a:blip r:embed="rId2"/>
          <a:stretch>
            <a:fillRect/>
          </a:stretch>
        </p:blipFill>
        <p:spPr>
          <a:xfrm>
            <a:off x="11109960" y="5857170"/>
            <a:ext cx="995680" cy="995680"/>
          </a:xfrm>
          <a:prstGeom prst="rect">
            <a:avLst/>
          </a:prstGeom>
        </p:spPr>
      </p:pic>
      <p:graphicFrame>
        <p:nvGraphicFramePr>
          <p:cNvPr id="4" name="Table 4">
            <a:extLst>
              <a:ext uri="{FF2B5EF4-FFF2-40B4-BE49-F238E27FC236}">
                <a16:creationId xmlns:a16="http://schemas.microsoft.com/office/drawing/2014/main" id="{5B57B727-A3D5-41FA-6DE0-859EFC967840}"/>
              </a:ext>
            </a:extLst>
          </p:cNvPr>
          <p:cNvGraphicFramePr>
            <a:graphicFrameLocks noGrp="1"/>
          </p:cNvGraphicFramePr>
          <p:nvPr>
            <p:ph idx="1"/>
            <p:extLst>
              <p:ext uri="{D42A27DB-BD31-4B8C-83A1-F6EECF244321}">
                <p14:modId xmlns:p14="http://schemas.microsoft.com/office/powerpoint/2010/main" val="403409759"/>
              </p:ext>
            </p:extLst>
          </p:nvPr>
        </p:nvGraphicFramePr>
        <p:xfrm>
          <a:off x="643467" y="899017"/>
          <a:ext cx="10905069" cy="5059966"/>
        </p:xfrm>
        <a:graphic>
          <a:graphicData uri="http://schemas.openxmlformats.org/drawingml/2006/table">
            <a:tbl>
              <a:tblPr firstRow="1" bandRow="1">
                <a:solidFill>
                  <a:schemeClr val="bg1"/>
                </a:solidFill>
                <a:tableStyleId>{5C22544A-7EE6-4342-B048-85BDC9FD1C3A}</a:tableStyleId>
              </a:tblPr>
              <a:tblGrid>
                <a:gridCol w="581495">
                  <a:extLst>
                    <a:ext uri="{9D8B030D-6E8A-4147-A177-3AD203B41FA5}">
                      <a16:colId xmlns:a16="http://schemas.microsoft.com/office/drawing/2014/main" val="1276049476"/>
                    </a:ext>
                  </a:extLst>
                </a:gridCol>
                <a:gridCol w="1859107">
                  <a:extLst>
                    <a:ext uri="{9D8B030D-6E8A-4147-A177-3AD203B41FA5}">
                      <a16:colId xmlns:a16="http://schemas.microsoft.com/office/drawing/2014/main" val="3759548532"/>
                    </a:ext>
                  </a:extLst>
                </a:gridCol>
                <a:gridCol w="3183272">
                  <a:extLst>
                    <a:ext uri="{9D8B030D-6E8A-4147-A177-3AD203B41FA5}">
                      <a16:colId xmlns:a16="http://schemas.microsoft.com/office/drawing/2014/main" val="3835792336"/>
                    </a:ext>
                  </a:extLst>
                </a:gridCol>
                <a:gridCol w="1773761">
                  <a:extLst>
                    <a:ext uri="{9D8B030D-6E8A-4147-A177-3AD203B41FA5}">
                      <a16:colId xmlns:a16="http://schemas.microsoft.com/office/drawing/2014/main" val="3594631354"/>
                    </a:ext>
                  </a:extLst>
                </a:gridCol>
                <a:gridCol w="2103509">
                  <a:extLst>
                    <a:ext uri="{9D8B030D-6E8A-4147-A177-3AD203B41FA5}">
                      <a16:colId xmlns:a16="http://schemas.microsoft.com/office/drawing/2014/main" val="2942799847"/>
                    </a:ext>
                  </a:extLst>
                </a:gridCol>
                <a:gridCol w="1403925">
                  <a:extLst>
                    <a:ext uri="{9D8B030D-6E8A-4147-A177-3AD203B41FA5}">
                      <a16:colId xmlns:a16="http://schemas.microsoft.com/office/drawing/2014/main" val="2421027067"/>
                    </a:ext>
                  </a:extLst>
                </a:gridCol>
              </a:tblGrid>
              <a:tr h="526356">
                <a:tc>
                  <a:txBody>
                    <a:bodyPr/>
                    <a:lstStyle/>
                    <a:p>
                      <a:r>
                        <a:rPr lang="en-US" sz="1100" b="0" cap="none" spc="0">
                          <a:solidFill>
                            <a:schemeClr val="bg1"/>
                          </a:solidFill>
                        </a:rPr>
                        <a:t>SNO</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TITLE – AUTHOR PUBLICATION YEAR</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PROPOSED WORK</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ALGORITHM USED</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ADVANTAGES</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LIMITATION</a:t>
                      </a:r>
                    </a:p>
                  </a:txBody>
                  <a:tcPr marL="96830" marR="74484" marT="74484" marB="7448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03379637"/>
                  </a:ext>
                </a:extLst>
              </a:tr>
              <a:tr h="1742932">
                <a:tc>
                  <a:txBody>
                    <a:bodyPr/>
                    <a:lstStyle/>
                    <a:p>
                      <a:r>
                        <a:rPr lang="en-US" sz="1100" cap="none" spc="0">
                          <a:solidFill>
                            <a:schemeClr val="tx1"/>
                          </a:solidFill>
                        </a:rPr>
                        <a:t>1)</a:t>
                      </a:r>
                    </a:p>
                  </a:txBody>
                  <a:tcPr marL="96830" marR="74484" marT="74484" marB="74484">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Application of Neurological Networks in an AI for</a:t>
                      </a:r>
                    </a:p>
                    <a:p>
                      <a:pPr lvl="0" algn="l">
                        <a:lnSpc>
                          <a:spcPct val="100000"/>
                        </a:lnSpc>
                        <a:spcBef>
                          <a:spcPts val="0"/>
                        </a:spcBef>
                        <a:spcAft>
                          <a:spcPts val="0"/>
                        </a:spcAft>
                        <a:buNone/>
                      </a:pPr>
                      <a:r>
                        <a:rPr lang="en-IN" sz="1100" b="0" i="0" u="none" strike="noStrike" cap="none" spc="0" noProof="0">
                          <a:solidFill>
                            <a:schemeClr val="tx1"/>
                          </a:solidFill>
                          <a:latin typeface="Calibri"/>
                        </a:rPr>
                        <a:t>Chess Game</a:t>
                      </a:r>
                      <a:endParaRPr lang="en-US"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The system is divided into three work :</a:t>
                      </a:r>
                      <a:br>
                        <a:rPr lang="en-IN" sz="1100" b="0" i="0" u="none" strike="noStrike" cap="none" spc="0" noProof="0">
                          <a:solidFill>
                            <a:srgbClr val="000000"/>
                          </a:solidFill>
                          <a:latin typeface="Calibri"/>
                        </a:rPr>
                      </a:br>
                      <a:r>
                        <a:rPr lang="en-IN" sz="1100" b="0" i="0" u="none" strike="noStrike" cap="none" spc="0" noProof="0">
                          <a:solidFill>
                            <a:schemeClr val="tx1"/>
                          </a:solidFill>
                          <a:latin typeface="Calibri"/>
                        </a:rPr>
                        <a:t>1) Supervised learning used for moves generation</a:t>
                      </a:r>
                      <a:br>
                        <a:rPr lang="en-IN" sz="1100" b="0" i="0" u="none" strike="noStrike" cap="none" spc="0" noProof="0">
                          <a:solidFill>
                            <a:srgbClr val="000000"/>
                          </a:solidFill>
                          <a:latin typeface="Calibri"/>
                        </a:rPr>
                      </a:br>
                      <a:r>
                        <a:rPr lang="en-IN" sz="1100" b="0" i="0" u="none" strike="noStrike" cap="none" spc="0" noProof="0">
                          <a:solidFill>
                            <a:schemeClr val="tx1"/>
                          </a:solidFill>
                          <a:latin typeface="Calibri"/>
                        </a:rPr>
                        <a:t>2) Unsupervised learning : Training</a:t>
                      </a:r>
                      <a:br>
                        <a:rPr lang="en-IN" sz="1100" b="0" i="0" u="none" strike="noStrike" cap="none" spc="0" noProof="0">
                          <a:solidFill>
                            <a:srgbClr val="000000"/>
                          </a:solidFill>
                          <a:latin typeface="Calibri"/>
                        </a:rPr>
                      </a:br>
                      <a:r>
                        <a:rPr lang="en-IN" sz="1100" b="0" i="0" u="none" strike="noStrike" cap="none" spc="0" noProof="0">
                          <a:solidFill>
                            <a:schemeClr val="tx1"/>
                          </a:solidFill>
                          <a:latin typeface="Calibri"/>
                        </a:rPr>
                        <a:t>3) Reinforcement learning: set of</a:t>
                      </a:r>
                    </a:p>
                    <a:p>
                      <a:pPr lvl="0" algn="l">
                        <a:lnSpc>
                          <a:spcPct val="100000"/>
                        </a:lnSpc>
                        <a:spcBef>
                          <a:spcPts val="0"/>
                        </a:spcBef>
                        <a:spcAft>
                          <a:spcPts val="0"/>
                        </a:spcAft>
                        <a:buNone/>
                      </a:pPr>
                      <a:r>
                        <a:rPr lang="en-IN" sz="1100" b="0" i="0" u="none" strike="noStrike" cap="none" spc="0" noProof="0">
                          <a:solidFill>
                            <a:schemeClr val="tx1"/>
                          </a:solidFill>
                          <a:latin typeface="Calibri"/>
                        </a:rPr>
                        <a:t>data provided to the network is specific for the task of teaching</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the network the missing parts or the missing features.</a:t>
                      </a:r>
                      <a:endParaRPr lang="en-US"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buNone/>
                      </a:pPr>
                      <a:r>
                        <a:rPr lang="en-IN" sz="1100" b="0" i="0" u="none" strike="noStrike" cap="none" spc="0" noProof="0">
                          <a:solidFill>
                            <a:schemeClr val="tx1"/>
                          </a:solidFill>
                          <a:latin typeface="Calibri"/>
                        </a:rPr>
                        <a:t>A)Neurological network</a:t>
                      </a:r>
                      <a:br>
                        <a:rPr lang="en-IN" sz="1100" b="0" i="0" u="none" strike="noStrike" cap="none" spc="0" noProof="0">
                          <a:solidFill>
                            <a:srgbClr val="000000"/>
                          </a:solidFill>
                          <a:latin typeface="Calibri"/>
                        </a:rPr>
                      </a:br>
                      <a:r>
                        <a:rPr lang="en-IN" sz="1100" b="0" i="0" u="none" strike="noStrike" cap="none" spc="0" noProof="0">
                          <a:solidFill>
                            <a:schemeClr val="tx1"/>
                          </a:solidFill>
                          <a:latin typeface="Calibri"/>
                        </a:rPr>
                        <a:t>B)Reinforcement learning</a:t>
                      </a:r>
                      <a:br>
                        <a:rPr lang="en-IN" sz="1100" b="0" i="0" u="none" strike="noStrike" cap="none" spc="0" noProof="0">
                          <a:solidFill>
                            <a:srgbClr val="000000"/>
                          </a:solidFill>
                          <a:latin typeface="Calibri"/>
                        </a:rPr>
                      </a:br>
                      <a:r>
                        <a:rPr lang="en-IN" sz="1100" b="0" i="0" u="none" strike="noStrike" cap="none" spc="0" noProof="0">
                          <a:solidFill>
                            <a:schemeClr val="tx1"/>
                          </a:solidFill>
                          <a:latin typeface="Calibri"/>
                        </a:rPr>
                        <a:t>C)Supervised learning</a:t>
                      </a:r>
                      <a:br>
                        <a:rPr lang="en-IN" sz="1100" b="0" i="0" u="none" strike="noStrike" cap="none" spc="0" noProof="0">
                          <a:solidFill>
                            <a:srgbClr val="000000"/>
                          </a:solidFill>
                          <a:latin typeface="Calibri"/>
                        </a:rPr>
                      </a:br>
                      <a:r>
                        <a:rPr lang="en-IN" sz="1100" b="0" i="0" u="none" strike="noStrike" cap="none" spc="0" noProof="0">
                          <a:solidFill>
                            <a:schemeClr val="tx1"/>
                          </a:solidFill>
                          <a:latin typeface="Calibri"/>
                        </a:rPr>
                        <a:t>D)Unsupervised learning</a:t>
                      </a:r>
                      <a:endParaRPr lang="en-US" sz="1100" b="0" i="0" u="none" strike="noStrike" cap="none" spc="0" noProof="0">
                        <a:solidFill>
                          <a:schemeClr val="tx1"/>
                        </a:solidFill>
                        <a:latin typeface="Calibri"/>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buNone/>
                      </a:pPr>
                      <a:r>
                        <a:rPr lang="en-IN" sz="1100" b="0" i="0" u="none" strike="noStrike" cap="none" spc="0" noProof="0">
                          <a:solidFill>
                            <a:schemeClr val="tx1"/>
                          </a:solidFill>
                          <a:latin typeface="Calibri"/>
                        </a:rPr>
                        <a:t>With the more significance number of games played it was predicted that AI would win 80% of all games played.</a:t>
                      </a:r>
                      <a:endParaRPr lang="en-US" sz="1100" b="0" i="0" u="none" strike="noStrike" cap="none" spc="0" noProof="0">
                        <a:solidFill>
                          <a:schemeClr val="tx1"/>
                        </a:solidFill>
                        <a:latin typeface="Calibri"/>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1)Uses a dataset to train</a:t>
                      </a:r>
                      <a:endParaRPr lang="en-US"/>
                    </a:p>
                    <a:p>
                      <a:pPr lvl="0" algn="l">
                        <a:lnSpc>
                          <a:spcPct val="100000"/>
                        </a:lnSpc>
                        <a:spcBef>
                          <a:spcPts val="0"/>
                        </a:spcBef>
                        <a:spcAft>
                          <a:spcPts val="0"/>
                        </a:spcAft>
                        <a:buNone/>
                      </a:pPr>
                      <a:r>
                        <a:rPr lang="en-IN" sz="1100" b="0" i="0" u="none" strike="noStrike" cap="none" spc="0" noProof="0">
                          <a:solidFill>
                            <a:schemeClr val="tx1"/>
                          </a:solidFill>
                          <a:latin typeface="Calibri"/>
                        </a:rPr>
                        <a:t>2)Time consuming to train</a:t>
                      </a: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196857260"/>
                  </a:ext>
                </a:extLst>
              </a:tr>
              <a:tr h="1395339">
                <a:tc>
                  <a:txBody>
                    <a:bodyPr/>
                    <a:lstStyle/>
                    <a:p>
                      <a:r>
                        <a:rPr lang="en-US" sz="1100" cap="none" spc="0">
                          <a:solidFill>
                            <a:schemeClr val="tx1"/>
                          </a:solidFill>
                        </a:rPr>
                        <a:t>2)</a:t>
                      </a: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Adaptive Genetic Algorithm's Implement on Evaluation Function in Computer Chinese Chess</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Wang </a:t>
                      </a:r>
                      <a:r>
                        <a:rPr lang="en-IN" sz="1100" b="0" i="0" u="none" strike="noStrike" cap="none" spc="0" noProof="0" err="1">
                          <a:solidFill>
                            <a:schemeClr val="tx1"/>
                          </a:solidFill>
                          <a:latin typeface="Calibri"/>
                        </a:rPr>
                        <a:t>Jiaol</a:t>
                      </a:r>
                      <a:r>
                        <a:rPr lang="en-IN" sz="1100" b="0" i="0" u="none" strike="noStrike" cap="none" spc="0" noProof="0">
                          <a:solidFill>
                            <a:schemeClr val="tx1"/>
                          </a:solidFill>
                          <a:latin typeface="Calibri"/>
                        </a:rPr>
                        <a:t> Luo Yan-</a:t>
                      </a:r>
                      <a:r>
                        <a:rPr lang="en-IN" sz="1100" b="0" i="0" u="none" strike="noStrike" cap="none" spc="0" noProof="0" err="1">
                          <a:solidFill>
                            <a:schemeClr val="tx1"/>
                          </a:solidFill>
                          <a:latin typeface="Calibri"/>
                        </a:rPr>
                        <a:t>hong</a:t>
                      </a:r>
                      <a:r>
                        <a:rPr lang="en-IN" sz="1100" b="0" i="0" u="none" strike="noStrike" cap="none" spc="0" noProof="0">
                          <a:solidFill>
                            <a:schemeClr val="tx1"/>
                          </a:solidFill>
                          <a:latin typeface="Calibri"/>
                        </a:rPr>
                        <a:t> </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2005</a:t>
                      </a:r>
                      <a:endParaRPr lang="en-US"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buNone/>
                      </a:pPr>
                      <a:r>
                        <a:rPr lang="en-IN" sz="1100" b="0" i="0" u="none" strike="noStrike" cap="none" spc="0" noProof="0">
                          <a:solidFill>
                            <a:schemeClr val="tx1"/>
                          </a:solidFill>
                          <a:latin typeface="Calibri"/>
                        </a:rPr>
                        <a:t>The system is divided into four parts: searching engine, move generator, evaluation function, opening book. Evaluation function is automatically adjusted and optimized.</a:t>
                      </a: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A)Genetic Algorithm</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B) Tournament Algorithm</a:t>
                      </a:r>
                      <a:endParaRPr lang="en-US"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a)Avoid local optimum of traditional Hill-Climbing and slow convergence of Simulated-Annealing.</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b)AGA increases the power of our program.</a:t>
                      </a:r>
                      <a:endParaRPr lang="en-US"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a)GA is computationally expensive</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b)It is time consuming </a:t>
                      </a:r>
                      <a:endParaRPr lang="en-US"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50103244"/>
                  </a:ext>
                </a:extLst>
              </a:tr>
              <a:tr h="1395339">
                <a:tc>
                  <a:txBody>
                    <a:bodyPr/>
                    <a:lstStyle/>
                    <a:p>
                      <a:r>
                        <a:rPr lang="en-US" sz="1100" cap="none" spc="0">
                          <a:solidFill>
                            <a:schemeClr val="tx1"/>
                          </a:solidFill>
                        </a:rPr>
                        <a:t>3)</a:t>
                      </a:r>
                    </a:p>
                  </a:txBody>
                  <a:tcPr marL="96830" marR="74484" marT="74484" marB="74484">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Genetic Algorithms for Evolving Computer Chess Programs</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Omid E. David, </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H. Jaap van den Herik</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2014</a:t>
                      </a:r>
                      <a:endParaRPr lang="en-US"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buNone/>
                      </a:pPr>
                      <a:r>
                        <a:rPr lang="en-IN" sz="1100" b="0" i="0" u="none" strike="noStrike" cap="none" spc="0" noProof="0">
                          <a:solidFill>
                            <a:schemeClr val="tx1"/>
                          </a:solidFill>
                          <a:latin typeface="Calibri"/>
                        </a:rPr>
                        <a:t>This paper demonstrates the use of genetic algorithms for evolving: 1) a grandmaster-level evaluation function, and 2) a search mechanism for a chess program</a:t>
                      </a:r>
                      <a:endParaRPr lang="en-US" sz="1100" b="0" i="0" u="none" strike="noStrike" cap="none" spc="0" noProof="0">
                        <a:solidFill>
                          <a:schemeClr val="tx1"/>
                        </a:solidFill>
                        <a:latin typeface="Calibri"/>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buNone/>
                      </a:pPr>
                      <a:r>
                        <a:rPr lang="en-IN" sz="1100" b="0" i="0" u="none" strike="noStrike" cap="none" spc="0" noProof="0">
                          <a:solidFill>
                            <a:schemeClr val="tx1"/>
                          </a:solidFill>
                          <a:latin typeface="Calibri"/>
                        </a:rPr>
                        <a:t>A)Genetic Algorithm</a:t>
                      </a:r>
                      <a:endParaRPr lang="en-US" sz="1100" b="0" i="0" u="none" strike="noStrike" cap="none" spc="0" noProof="0">
                        <a:solidFill>
                          <a:schemeClr val="tx1"/>
                        </a:solidFill>
                        <a:latin typeface="Calibri"/>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a) Improved upon by means of coevolution.</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b) The search mechanism is evolved by learning from tactical test suites</a:t>
                      </a:r>
                      <a:endParaRPr lang="en-US"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solidFill>
                            <a:schemeClr val="tx1"/>
                          </a:solidFill>
                          <a:latin typeface="Calibri"/>
                        </a:rPr>
                        <a:t>a)Computation and training is expensive</a:t>
                      </a:r>
                      <a:endParaRPr lang="en-US" sz="1100" b="0" i="0" u="none" strike="noStrike" cap="none" spc="0" noProof="0">
                        <a:solidFill>
                          <a:schemeClr val="tx1"/>
                        </a:solidFill>
                        <a:latin typeface="Calibri"/>
                      </a:endParaRPr>
                    </a:p>
                    <a:p>
                      <a:pPr lvl="0" algn="l">
                        <a:lnSpc>
                          <a:spcPct val="100000"/>
                        </a:lnSpc>
                        <a:spcBef>
                          <a:spcPts val="0"/>
                        </a:spcBef>
                        <a:spcAft>
                          <a:spcPts val="0"/>
                        </a:spcAft>
                        <a:buNone/>
                      </a:pPr>
                      <a:r>
                        <a:rPr lang="en-IN" sz="1100" b="0" i="0" u="none" strike="noStrike" cap="none" spc="0" noProof="0">
                          <a:solidFill>
                            <a:schemeClr val="tx1"/>
                          </a:solidFill>
                          <a:latin typeface="Calibri"/>
                        </a:rPr>
                        <a:t>b)Training is time taking </a:t>
                      </a:r>
                      <a:endParaRPr lang="en-US"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07845914"/>
                  </a:ext>
                </a:extLst>
              </a:tr>
            </a:tbl>
          </a:graphicData>
        </a:graphic>
      </p:graphicFrame>
    </p:spTree>
    <p:extLst>
      <p:ext uri="{BB962C8B-B14F-4D97-AF65-F5344CB8AC3E}">
        <p14:creationId xmlns:p14="http://schemas.microsoft.com/office/powerpoint/2010/main" val="1799561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Logo&#10;&#10;Description automatically generated">
            <a:extLst>
              <a:ext uri="{FF2B5EF4-FFF2-40B4-BE49-F238E27FC236}">
                <a16:creationId xmlns:a16="http://schemas.microsoft.com/office/drawing/2014/main" id="{87D2E915-4AB1-D65B-FF43-EBC402D9C107}"/>
              </a:ext>
            </a:extLst>
          </p:cNvPr>
          <p:cNvPicPr>
            <a:picLocks noChangeAspect="1"/>
          </p:cNvPicPr>
          <p:nvPr/>
        </p:nvPicPr>
        <p:blipFill>
          <a:blip r:embed="rId2"/>
          <a:stretch>
            <a:fillRect/>
          </a:stretch>
        </p:blipFill>
        <p:spPr>
          <a:xfrm>
            <a:off x="11109960" y="5857170"/>
            <a:ext cx="995680" cy="995680"/>
          </a:xfrm>
          <a:prstGeom prst="rect">
            <a:avLst/>
          </a:prstGeom>
        </p:spPr>
      </p:pic>
      <p:graphicFrame>
        <p:nvGraphicFramePr>
          <p:cNvPr id="4" name="Table 4">
            <a:extLst>
              <a:ext uri="{FF2B5EF4-FFF2-40B4-BE49-F238E27FC236}">
                <a16:creationId xmlns:a16="http://schemas.microsoft.com/office/drawing/2014/main" id="{5B57B727-A3D5-41FA-6DE0-859EFC967840}"/>
              </a:ext>
            </a:extLst>
          </p:cNvPr>
          <p:cNvGraphicFramePr>
            <a:graphicFrameLocks noGrp="1"/>
          </p:cNvGraphicFramePr>
          <p:nvPr>
            <p:ph idx="1"/>
            <p:extLst>
              <p:ext uri="{D42A27DB-BD31-4B8C-83A1-F6EECF244321}">
                <p14:modId xmlns:p14="http://schemas.microsoft.com/office/powerpoint/2010/main" val="2316093235"/>
              </p:ext>
            </p:extLst>
          </p:nvPr>
        </p:nvGraphicFramePr>
        <p:xfrm>
          <a:off x="643467" y="899017"/>
          <a:ext cx="10704509" cy="5122152"/>
        </p:xfrm>
        <a:graphic>
          <a:graphicData uri="http://schemas.openxmlformats.org/drawingml/2006/table">
            <a:tbl>
              <a:tblPr firstRow="1" bandRow="1">
                <a:solidFill>
                  <a:schemeClr val="bg1"/>
                </a:solidFill>
                <a:tableStyleId>{5C22544A-7EE6-4342-B048-85BDC9FD1C3A}</a:tableStyleId>
              </a:tblPr>
              <a:tblGrid>
                <a:gridCol w="570800">
                  <a:extLst>
                    <a:ext uri="{9D8B030D-6E8A-4147-A177-3AD203B41FA5}">
                      <a16:colId xmlns:a16="http://schemas.microsoft.com/office/drawing/2014/main" val="1276049476"/>
                    </a:ext>
                  </a:extLst>
                </a:gridCol>
                <a:gridCol w="1824916">
                  <a:extLst>
                    <a:ext uri="{9D8B030D-6E8A-4147-A177-3AD203B41FA5}">
                      <a16:colId xmlns:a16="http://schemas.microsoft.com/office/drawing/2014/main" val="3759548532"/>
                    </a:ext>
                  </a:extLst>
                </a:gridCol>
                <a:gridCol w="2920999">
                  <a:extLst>
                    <a:ext uri="{9D8B030D-6E8A-4147-A177-3AD203B41FA5}">
                      <a16:colId xmlns:a16="http://schemas.microsoft.com/office/drawing/2014/main" val="3835792336"/>
                    </a:ext>
                  </a:extLst>
                </a:gridCol>
                <a:gridCol w="1511300">
                  <a:extLst>
                    <a:ext uri="{9D8B030D-6E8A-4147-A177-3AD203B41FA5}">
                      <a16:colId xmlns:a16="http://schemas.microsoft.com/office/drawing/2014/main" val="3594631354"/>
                    </a:ext>
                  </a:extLst>
                </a:gridCol>
                <a:gridCol w="1955799">
                  <a:extLst>
                    <a:ext uri="{9D8B030D-6E8A-4147-A177-3AD203B41FA5}">
                      <a16:colId xmlns:a16="http://schemas.microsoft.com/office/drawing/2014/main" val="2942799847"/>
                    </a:ext>
                  </a:extLst>
                </a:gridCol>
                <a:gridCol w="1920695">
                  <a:extLst>
                    <a:ext uri="{9D8B030D-6E8A-4147-A177-3AD203B41FA5}">
                      <a16:colId xmlns:a16="http://schemas.microsoft.com/office/drawing/2014/main" val="2421027067"/>
                    </a:ext>
                  </a:extLst>
                </a:gridCol>
              </a:tblGrid>
              <a:tr h="469882">
                <a:tc>
                  <a:txBody>
                    <a:bodyPr/>
                    <a:lstStyle/>
                    <a:p>
                      <a:r>
                        <a:rPr lang="en-US" sz="1100" b="0" cap="none" spc="0">
                          <a:solidFill>
                            <a:schemeClr val="bg1"/>
                          </a:solidFill>
                        </a:rPr>
                        <a:t>SNO</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TITLE – AUTHOR PUBLICATION YEAR</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PROPOSED WORK</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ALGORITHM USED</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ADVANTAGES</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LIMITATION</a:t>
                      </a:r>
                    </a:p>
                  </a:txBody>
                  <a:tcPr marL="96830" marR="74484" marT="74484" marB="7448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03379637"/>
                  </a:ext>
                </a:extLst>
              </a:tr>
              <a:tr h="1434376">
                <a:tc>
                  <a:txBody>
                    <a:bodyPr/>
                    <a:lstStyle/>
                    <a:p>
                      <a:r>
                        <a:rPr lang="en-US" sz="1100" cap="none" spc="0">
                          <a:solidFill>
                            <a:schemeClr val="tx1"/>
                          </a:solidFill>
                        </a:rPr>
                        <a:t>4)</a:t>
                      </a:r>
                    </a:p>
                  </a:txBody>
                  <a:tcPr marL="96830" marR="74484" marT="74484" marB="74484">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t>Candidate Moves Method Implementation in </a:t>
                      </a:r>
                      <a:r>
                        <a:rPr lang="en-IN" sz="1100" b="0" i="0" u="none" strike="noStrike" cap="none" spc="0" noProof="0" err="1"/>
                        <a:t>MiniMax</a:t>
                      </a:r>
                      <a:r>
                        <a:rPr lang="en-IN" sz="1100" b="0" i="0" u="none" strike="noStrike" cap="none" spc="0" noProof="0"/>
                        <a:t> Search Procedure of the Achilles Chess Engine</a:t>
                      </a:r>
                    </a:p>
                    <a:p>
                      <a:pPr lvl="0" algn="l">
                        <a:lnSpc>
                          <a:spcPct val="100000"/>
                        </a:lnSpc>
                        <a:spcBef>
                          <a:spcPts val="0"/>
                        </a:spcBef>
                        <a:spcAft>
                          <a:spcPts val="0"/>
                        </a:spcAft>
                        <a:buNone/>
                      </a:pPr>
                      <a:r>
                        <a:rPr lang="en-IN" sz="1100" b="0" i="0" u="none" strike="noStrike" cap="none" spc="0" noProof="0"/>
                        <a:t>2015</a:t>
                      </a:r>
                    </a:p>
                    <a:p>
                      <a:pPr lvl="0" algn="l">
                        <a:lnSpc>
                          <a:spcPct val="100000"/>
                        </a:lnSpc>
                        <a:spcBef>
                          <a:spcPts val="0"/>
                        </a:spcBef>
                        <a:spcAft>
                          <a:spcPts val="0"/>
                        </a:spcAft>
                        <a:buNone/>
                      </a:pPr>
                      <a:endParaRPr lang="en-IN"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US" sz="1100" b="0" i="0" u="none" strike="noStrike" cap="none" spc="0" noProof="0">
                          <a:latin typeface="Calibri"/>
                        </a:rPr>
                        <a:t>This paper presents some original improvements embedded into the basic </a:t>
                      </a:r>
                      <a:r>
                        <a:rPr lang="en-US" sz="1100" b="0" i="0" u="none" strike="noStrike" cap="none" spc="0" noProof="0" err="1">
                          <a:latin typeface="Calibri"/>
                        </a:rPr>
                        <a:t>MiniMax</a:t>
                      </a:r>
                      <a:r>
                        <a:rPr lang="en-US" sz="1100" b="0" i="0" u="none" strike="noStrike" cap="none" spc="0" noProof="0">
                          <a:latin typeface="Calibri"/>
                        </a:rPr>
                        <a:t> procedure with direct implementation in author's computer chess program Achilles. Parallel version of the Minmax procedure, based on a candidate move principle, improve basic function and increase the total playing strength of the chess engine</a:t>
                      </a:r>
                      <a:endParaRPr lang="en-US"/>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buNone/>
                      </a:pPr>
                      <a:r>
                        <a:rPr lang="en-IN" sz="1100" b="0" i="0" u="none" strike="noStrike" cap="none" spc="0" noProof="0"/>
                        <a:t>Candidate moves algorithm</a:t>
                      </a: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buNone/>
                      </a:pPr>
                      <a:r>
                        <a:rPr lang="en-IN" sz="1100" b="0" i="0" u="none" strike="noStrike" cap="none" spc="0" noProof="0"/>
                        <a:t>This idea exploits the independences in game tree calculating (as shown in second Section) to accelerate the game tree calculation in distributed environment</a:t>
                      </a: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t>a)Heavy computing machines are required</a:t>
                      </a:r>
                    </a:p>
                    <a:p>
                      <a:pPr lvl="0" algn="l">
                        <a:lnSpc>
                          <a:spcPct val="100000"/>
                        </a:lnSpc>
                        <a:spcBef>
                          <a:spcPts val="0"/>
                        </a:spcBef>
                        <a:spcAft>
                          <a:spcPts val="0"/>
                        </a:spcAft>
                        <a:buNone/>
                      </a:pPr>
                      <a:r>
                        <a:rPr lang="en-IN" sz="1100" b="0" i="0" u="none" strike="noStrike" cap="none" spc="0" noProof="0"/>
                        <a:t>B)Time consuming  </a:t>
                      </a:r>
                    </a:p>
                    <a:p>
                      <a:pPr lvl="0" algn="l">
                        <a:lnSpc>
                          <a:spcPct val="100000"/>
                        </a:lnSpc>
                        <a:spcBef>
                          <a:spcPts val="0"/>
                        </a:spcBef>
                        <a:spcAft>
                          <a:spcPts val="0"/>
                        </a:spcAft>
                        <a:buNone/>
                      </a:pPr>
                      <a:endParaRPr lang="en-IN"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196857260"/>
                  </a:ext>
                </a:extLst>
              </a:tr>
              <a:tr h="1638300">
                <a:tc>
                  <a:txBody>
                    <a:bodyPr/>
                    <a:lstStyle/>
                    <a:p>
                      <a:r>
                        <a:rPr lang="en-US" sz="1100" cap="none" spc="0">
                          <a:solidFill>
                            <a:schemeClr val="tx1"/>
                          </a:solidFill>
                        </a:rPr>
                        <a:t>5)</a:t>
                      </a: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t>Giraffe: Using Deep Reinforcement Learning to Play Chess</a:t>
                      </a:r>
                    </a:p>
                    <a:p>
                      <a:pPr lvl="0" algn="l">
                        <a:lnSpc>
                          <a:spcPct val="100000"/>
                        </a:lnSpc>
                        <a:spcBef>
                          <a:spcPts val="0"/>
                        </a:spcBef>
                        <a:spcAft>
                          <a:spcPts val="0"/>
                        </a:spcAft>
                        <a:buNone/>
                      </a:pPr>
                      <a:r>
                        <a:rPr lang="en-IN" sz="1100" b="0" i="0" u="none" strike="noStrike" cap="none" spc="0" noProof="0"/>
                        <a:t>Matthew Lai</a:t>
                      </a:r>
                    </a:p>
                    <a:p>
                      <a:pPr lvl="0" algn="l">
                        <a:lnSpc>
                          <a:spcPct val="100000"/>
                        </a:lnSpc>
                        <a:spcBef>
                          <a:spcPts val="0"/>
                        </a:spcBef>
                        <a:spcAft>
                          <a:spcPts val="0"/>
                        </a:spcAft>
                        <a:buNone/>
                      </a:pPr>
                      <a:r>
                        <a:rPr lang="en-IN" sz="1100" b="0" i="0" u="none" strike="noStrike" cap="none" spc="0" noProof="0"/>
                        <a:t>2015</a:t>
                      </a:r>
                    </a:p>
                    <a:p>
                      <a:pPr lvl="0" algn="l">
                        <a:lnSpc>
                          <a:spcPct val="100000"/>
                        </a:lnSpc>
                        <a:spcBef>
                          <a:spcPts val="0"/>
                        </a:spcBef>
                        <a:spcAft>
                          <a:spcPts val="0"/>
                        </a:spcAft>
                        <a:buNone/>
                      </a:pPr>
                      <a:endParaRPr lang="en-IN" sz="1100" b="0" i="0" u="none" strike="noStrike" cap="none" spc="0" noProof="0">
                        <a:solidFill>
                          <a:schemeClr val="tx1"/>
                        </a:solidFill>
                        <a:latin typeface="Calibri"/>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buNone/>
                      </a:pPr>
                      <a:r>
                        <a:rPr lang="en-IN" sz="1100" b="0" i="0" u="none" strike="noStrike" cap="none" spc="0" noProof="0"/>
                        <a:t>This report presents Giraffe, a chess engine that uses self-play to discover all its domain-specific knowledge, with minimal hand-crafted knowledge given by the programmer.</a:t>
                      </a: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t>Deep reinforcement learning</a:t>
                      </a:r>
                    </a:p>
                    <a:p>
                      <a:pPr lvl="0" algn="l">
                        <a:lnSpc>
                          <a:spcPct val="100000"/>
                        </a:lnSpc>
                        <a:spcBef>
                          <a:spcPts val="0"/>
                        </a:spcBef>
                        <a:spcAft>
                          <a:spcPts val="0"/>
                        </a:spcAft>
                        <a:buNone/>
                      </a:pPr>
                      <a:r>
                        <a:rPr lang="en-IN" sz="1100" b="0" i="0" u="none" strike="noStrike" cap="none" spc="0" noProof="0"/>
                        <a:t>automatic feature extraction</a:t>
                      </a:r>
                    </a:p>
                    <a:p>
                      <a:pPr lvl="0" algn="l">
                        <a:lnSpc>
                          <a:spcPct val="100000"/>
                        </a:lnSpc>
                        <a:spcBef>
                          <a:spcPts val="0"/>
                        </a:spcBef>
                        <a:spcAft>
                          <a:spcPts val="0"/>
                        </a:spcAft>
                        <a:buNone/>
                      </a:pPr>
                      <a:endParaRPr lang="en-IN"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t>a)This approach works on generality</a:t>
                      </a:r>
                    </a:p>
                    <a:p>
                      <a:pPr lvl="0" algn="l">
                        <a:lnSpc>
                          <a:spcPct val="100000"/>
                        </a:lnSpc>
                        <a:spcBef>
                          <a:spcPts val="0"/>
                        </a:spcBef>
                        <a:spcAft>
                          <a:spcPts val="0"/>
                        </a:spcAft>
                        <a:buNone/>
                      </a:pPr>
                      <a:r>
                        <a:rPr lang="en-IN" sz="1100" b="0" i="0" u="none" strike="noStrike" cap="none" spc="0" noProof="0"/>
                        <a:t>b)This approach can easily be ported to other zero-sum turn-based board games, and achieve state-of-art performance quickly</a:t>
                      </a:r>
                    </a:p>
                    <a:p>
                      <a:pPr lvl="0" algn="l">
                        <a:lnSpc>
                          <a:spcPct val="100000"/>
                        </a:lnSpc>
                        <a:spcBef>
                          <a:spcPts val="0"/>
                        </a:spcBef>
                        <a:spcAft>
                          <a:spcPts val="0"/>
                        </a:spcAft>
                        <a:buNone/>
                      </a:pPr>
                      <a:endParaRPr lang="en-IN"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latin typeface="Calibri"/>
                        </a:rPr>
                        <a:t>a) Time management is an important part of chess playing</a:t>
                      </a:r>
                      <a:endParaRPr lang="en-US" sz="1100" b="0" i="0" u="none" strike="noStrike" cap="none" spc="0" noProof="0">
                        <a:latin typeface="Calibri"/>
                      </a:endParaRPr>
                    </a:p>
                    <a:p>
                      <a:pPr lvl="0" algn="l">
                        <a:lnSpc>
                          <a:spcPct val="100000"/>
                        </a:lnSpc>
                        <a:spcBef>
                          <a:spcPts val="0"/>
                        </a:spcBef>
                        <a:spcAft>
                          <a:spcPts val="0"/>
                        </a:spcAft>
                        <a:buNone/>
                      </a:pPr>
                      <a:r>
                        <a:rPr lang="en-IN" sz="1100" b="0" i="0" u="none" strike="noStrike" cap="none" spc="0" noProof="0">
                          <a:latin typeface="Calibri"/>
                        </a:rPr>
                        <a:t>b) One of the major weaknesses of Giraffe is the search speed</a:t>
                      </a:r>
                      <a:endParaRPr lang="en-US" sz="1100" b="0" i="0" u="none" strike="noStrike" cap="none" spc="0" noProof="0">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50103244"/>
                  </a:ext>
                </a:extLst>
              </a:tr>
              <a:tr h="1473199">
                <a:tc>
                  <a:txBody>
                    <a:bodyPr/>
                    <a:lstStyle/>
                    <a:p>
                      <a:r>
                        <a:rPr lang="en-US" sz="1100" cap="none" spc="0">
                          <a:solidFill>
                            <a:schemeClr val="tx1"/>
                          </a:solidFill>
                        </a:rPr>
                        <a:t>6)</a:t>
                      </a:r>
                    </a:p>
                  </a:txBody>
                  <a:tcPr marL="96830" marR="74484" marT="74484" marB="74484">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err="1"/>
                        <a:t>DeepChess</a:t>
                      </a:r>
                      <a:r>
                        <a:rPr lang="en-IN" sz="1100" b="0" i="0" u="none" strike="noStrike" cap="none" spc="0" noProof="0"/>
                        <a:t>: End-to-End Deep Neural Network for Automatic Learning in Chess</a:t>
                      </a:r>
                    </a:p>
                    <a:p>
                      <a:pPr lvl="0" algn="l">
                        <a:lnSpc>
                          <a:spcPct val="100000"/>
                        </a:lnSpc>
                        <a:spcBef>
                          <a:spcPts val="0"/>
                        </a:spcBef>
                        <a:spcAft>
                          <a:spcPts val="0"/>
                        </a:spcAft>
                        <a:buNone/>
                      </a:pPr>
                      <a:r>
                        <a:rPr lang="en-IN" sz="1100" b="0" i="0" u="none" strike="noStrike" cap="none" spc="0" noProof="0"/>
                        <a:t>Eli (Omid) David, Nathan S. Netanyahu and Lior Wolf</a:t>
                      </a:r>
                    </a:p>
                    <a:p>
                      <a:pPr lvl="0" algn="l">
                        <a:lnSpc>
                          <a:spcPct val="100000"/>
                        </a:lnSpc>
                        <a:spcBef>
                          <a:spcPts val="0"/>
                        </a:spcBef>
                        <a:spcAft>
                          <a:spcPts val="0"/>
                        </a:spcAft>
                        <a:buNone/>
                      </a:pPr>
                      <a:r>
                        <a:rPr lang="en-IN" sz="1100" b="0" i="0" u="none" strike="noStrike" cap="none" spc="0" noProof="0"/>
                        <a:t>2016</a:t>
                      </a:r>
                    </a:p>
                    <a:p>
                      <a:pPr lvl="0" algn="l">
                        <a:lnSpc>
                          <a:spcPct val="100000"/>
                        </a:lnSpc>
                        <a:spcBef>
                          <a:spcPts val="0"/>
                        </a:spcBef>
                        <a:spcAft>
                          <a:spcPts val="0"/>
                        </a:spcAft>
                        <a:buNone/>
                      </a:pPr>
                      <a:endParaRPr lang="en-IN"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buNone/>
                      </a:pPr>
                      <a:r>
                        <a:rPr lang="en-IN" sz="1100" b="0" i="0" u="none" strike="noStrike" cap="none" spc="0" noProof="0"/>
                        <a:t>Present an end-to-end learning method for chess, relying on deep neural networks.</a:t>
                      </a: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buNone/>
                      </a:pPr>
                      <a:r>
                        <a:rPr lang="en-IN" sz="1100" b="0" i="0" u="none" strike="noStrike" cap="none" spc="0" noProof="0"/>
                        <a:t>End-to-End Deep Neural Network</a:t>
                      </a: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t>a)The training relies entirely on datasets of several million chess games, and no further domain specific knowledge is incorporated.</a:t>
                      </a: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lgn="l">
                        <a:lnSpc>
                          <a:spcPct val="100000"/>
                        </a:lnSpc>
                        <a:spcBef>
                          <a:spcPts val="0"/>
                        </a:spcBef>
                        <a:spcAft>
                          <a:spcPts val="0"/>
                        </a:spcAft>
                        <a:buNone/>
                      </a:pPr>
                      <a:r>
                        <a:rPr lang="en-IN" sz="1100" b="0" i="0" u="none" strike="noStrike" cap="none" spc="0" noProof="0"/>
                        <a:t>a )Takes lot of time to train</a:t>
                      </a:r>
                    </a:p>
                    <a:p>
                      <a:pPr lvl="0" algn="l">
                        <a:lnSpc>
                          <a:spcPct val="100000"/>
                        </a:lnSpc>
                        <a:spcBef>
                          <a:spcPts val="0"/>
                        </a:spcBef>
                        <a:spcAft>
                          <a:spcPts val="0"/>
                        </a:spcAft>
                        <a:buNone/>
                      </a:pPr>
                      <a:r>
                        <a:rPr lang="en-IN" sz="1100" b="0" i="0" u="none" strike="noStrike" cap="none" spc="0" noProof="0"/>
                        <a:t>b) </a:t>
                      </a:r>
                      <a:r>
                        <a:rPr lang="en-IN" sz="1100" b="0" i="0" u="none" strike="noStrike" cap="none" spc="0" noProof="0" err="1"/>
                        <a:t>DeepChess</a:t>
                      </a:r>
                      <a:r>
                        <a:rPr lang="en-IN" sz="1100" b="0" i="0" u="none" strike="noStrike" cap="none" spc="0" noProof="0"/>
                        <a:t> demonstrates the very opposite by exhibiting an adventurous playing style with frequent positional sacrifices.</a:t>
                      </a:r>
                    </a:p>
                    <a:p>
                      <a:pPr lvl="0" algn="l">
                        <a:lnSpc>
                          <a:spcPct val="100000"/>
                        </a:lnSpc>
                        <a:spcBef>
                          <a:spcPts val="0"/>
                        </a:spcBef>
                        <a:spcAft>
                          <a:spcPts val="0"/>
                        </a:spcAft>
                        <a:buNone/>
                      </a:pPr>
                      <a:endParaRPr lang="en-IN" sz="1100" b="0" i="0" u="none" strike="noStrike" cap="none" spc="0" noProof="0">
                        <a:solidFill>
                          <a:schemeClr val="tx1"/>
                        </a:solidFill>
                        <a:latin typeface="Calibri"/>
                      </a:endParaRPr>
                    </a:p>
                    <a:p>
                      <a:pPr lvl="0">
                        <a:buNone/>
                      </a:pPr>
                      <a:endParaRPr lang="en-US" sz="1100" cap="none" spc="0">
                        <a:solidFill>
                          <a:schemeClr val="tx1"/>
                        </a:solidFill>
                      </a:endParaRPr>
                    </a:p>
                  </a:txBody>
                  <a:tcPr marL="96830" marR="74484" marT="74484" marB="74484">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07845914"/>
                  </a:ext>
                </a:extLst>
              </a:tr>
            </a:tbl>
          </a:graphicData>
        </a:graphic>
      </p:graphicFrame>
    </p:spTree>
    <p:extLst>
      <p:ext uri="{BB962C8B-B14F-4D97-AF65-F5344CB8AC3E}">
        <p14:creationId xmlns:p14="http://schemas.microsoft.com/office/powerpoint/2010/main" val="1804720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Logo&#10;&#10;Description automatically generated">
            <a:extLst>
              <a:ext uri="{FF2B5EF4-FFF2-40B4-BE49-F238E27FC236}">
                <a16:creationId xmlns:a16="http://schemas.microsoft.com/office/drawing/2014/main" id="{87D2E915-4AB1-D65B-FF43-EBC402D9C107}"/>
              </a:ext>
            </a:extLst>
          </p:cNvPr>
          <p:cNvPicPr>
            <a:picLocks noChangeAspect="1"/>
          </p:cNvPicPr>
          <p:nvPr/>
        </p:nvPicPr>
        <p:blipFill>
          <a:blip r:embed="rId2"/>
          <a:stretch>
            <a:fillRect/>
          </a:stretch>
        </p:blipFill>
        <p:spPr>
          <a:xfrm>
            <a:off x="11109960" y="5857170"/>
            <a:ext cx="995680" cy="995680"/>
          </a:xfrm>
          <a:prstGeom prst="rect">
            <a:avLst/>
          </a:prstGeom>
        </p:spPr>
      </p:pic>
      <p:graphicFrame>
        <p:nvGraphicFramePr>
          <p:cNvPr id="4" name="Table 4">
            <a:extLst>
              <a:ext uri="{FF2B5EF4-FFF2-40B4-BE49-F238E27FC236}">
                <a16:creationId xmlns:a16="http://schemas.microsoft.com/office/drawing/2014/main" id="{5B57B727-A3D5-41FA-6DE0-859EFC967840}"/>
              </a:ext>
            </a:extLst>
          </p:cNvPr>
          <p:cNvGraphicFramePr>
            <a:graphicFrameLocks noGrp="1"/>
          </p:cNvGraphicFramePr>
          <p:nvPr>
            <p:ph idx="1"/>
            <p:extLst>
              <p:ext uri="{D42A27DB-BD31-4B8C-83A1-F6EECF244321}">
                <p14:modId xmlns:p14="http://schemas.microsoft.com/office/powerpoint/2010/main" val="1599291749"/>
              </p:ext>
            </p:extLst>
          </p:nvPr>
        </p:nvGraphicFramePr>
        <p:xfrm>
          <a:off x="782411" y="676465"/>
          <a:ext cx="10619275" cy="5205954"/>
        </p:xfrm>
        <a:graphic>
          <a:graphicData uri="http://schemas.openxmlformats.org/drawingml/2006/table">
            <a:tbl>
              <a:tblPr firstRow="1" bandRow="1">
                <a:solidFill>
                  <a:schemeClr val="bg1"/>
                </a:solidFill>
                <a:tableStyleId>{5C22544A-7EE6-4342-B048-85BDC9FD1C3A}</a:tableStyleId>
              </a:tblPr>
              <a:tblGrid>
                <a:gridCol w="566254">
                  <a:extLst>
                    <a:ext uri="{9D8B030D-6E8A-4147-A177-3AD203B41FA5}">
                      <a16:colId xmlns:a16="http://schemas.microsoft.com/office/drawing/2014/main" val="1276049476"/>
                    </a:ext>
                  </a:extLst>
                </a:gridCol>
                <a:gridCol w="1810386">
                  <a:extLst>
                    <a:ext uri="{9D8B030D-6E8A-4147-A177-3AD203B41FA5}">
                      <a16:colId xmlns:a16="http://schemas.microsoft.com/office/drawing/2014/main" val="3759548532"/>
                    </a:ext>
                  </a:extLst>
                </a:gridCol>
                <a:gridCol w="2572373">
                  <a:extLst>
                    <a:ext uri="{9D8B030D-6E8A-4147-A177-3AD203B41FA5}">
                      <a16:colId xmlns:a16="http://schemas.microsoft.com/office/drawing/2014/main" val="3835792336"/>
                    </a:ext>
                  </a:extLst>
                </a:gridCol>
                <a:gridCol w="1533529">
                  <a:extLst>
                    <a:ext uri="{9D8B030D-6E8A-4147-A177-3AD203B41FA5}">
                      <a16:colId xmlns:a16="http://schemas.microsoft.com/office/drawing/2014/main" val="3594631354"/>
                    </a:ext>
                  </a:extLst>
                </a:gridCol>
                <a:gridCol w="1892178">
                  <a:extLst>
                    <a:ext uri="{9D8B030D-6E8A-4147-A177-3AD203B41FA5}">
                      <a16:colId xmlns:a16="http://schemas.microsoft.com/office/drawing/2014/main" val="2942799847"/>
                    </a:ext>
                  </a:extLst>
                </a:gridCol>
                <a:gridCol w="2244555">
                  <a:extLst>
                    <a:ext uri="{9D8B030D-6E8A-4147-A177-3AD203B41FA5}">
                      <a16:colId xmlns:a16="http://schemas.microsoft.com/office/drawing/2014/main" val="2421027067"/>
                    </a:ext>
                  </a:extLst>
                </a:gridCol>
              </a:tblGrid>
              <a:tr h="551302">
                <a:tc>
                  <a:txBody>
                    <a:bodyPr/>
                    <a:lstStyle/>
                    <a:p>
                      <a:r>
                        <a:rPr lang="en-US" sz="1400" b="0" cap="none" spc="0">
                          <a:solidFill>
                            <a:schemeClr val="bg1"/>
                          </a:solidFill>
                        </a:rPr>
                        <a:t>SNO</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TITLE – AUTHOR PUBLICATION YEAR</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PROPOSED WORK</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ALGORITHM USED</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ADVANTAGES</a:t>
                      </a:r>
                    </a:p>
                  </a:txBody>
                  <a:tcPr marL="96830" marR="74484" marT="74484" marB="744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r>
                        <a:rPr lang="en-US" sz="1400" b="0" cap="none" spc="0">
                          <a:solidFill>
                            <a:schemeClr val="bg1"/>
                          </a:solidFill>
                        </a:rPr>
                        <a:t>LIMITATION</a:t>
                      </a:r>
                    </a:p>
                  </a:txBody>
                  <a:tcPr marL="96830" marR="74484" marT="74484" marB="74484" anchor="ctr">
                    <a:lnL w="19050" cap="flat" cmpd="sng" algn="ctr">
                      <a:solidFill>
                        <a:schemeClr val="tx1"/>
                      </a:solidFill>
                      <a:prstDash val="solid"/>
                    </a:lnL>
                    <a:lnR w="12700" cmpd="sng">
                      <a:noFill/>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03379637"/>
                  </a:ext>
                </a:extLst>
              </a:tr>
              <a:tr h="1316691">
                <a:tc>
                  <a:txBody>
                    <a:bodyPr/>
                    <a:lstStyle/>
                    <a:p>
                      <a:pPr lvl="0">
                        <a:buNone/>
                      </a:pPr>
                      <a:r>
                        <a:rPr lang="en-US" sz="1100" cap="none" spc="0">
                          <a:solidFill>
                            <a:schemeClr val="tx1"/>
                          </a:solidFill>
                        </a:rPr>
                        <a:t>7</a:t>
                      </a:r>
                    </a:p>
                  </a:txBody>
                  <a:tcPr marL="96829" marR="74484" marT="74484" marB="74484">
                    <a:lnL w="19050">
                      <a:solidFill>
                        <a:schemeClr val="tx1"/>
                      </a:solidFill>
                    </a:lnL>
                    <a:lnR w="6350">
                      <a:solidFill>
                        <a:schemeClr val="tx1">
                          <a:lumMod val="50000"/>
                          <a:lumOff val="50000"/>
                        </a:schemeClr>
                      </a:solidFill>
                    </a:lnR>
                    <a:lnT w="19050">
                      <a:solidFill>
                        <a:schemeClr val="tx1"/>
                      </a:solidFill>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t>Mastering Chess and Shogi by Self-Play with a General Reinforcement Learning Algorithm</a:t>
                      </a:r>
                    </a:p>
                    <a:p>
                      <a:pPr lvl="0" algn="l">
                        <a:lnSpc>
                          <a:spcPct val="100000"/>
                        </a:lnSpc>
                        <a:spcBef>
                          <a:spcPts val="0"/>
                        </a:spcBef>
                        <a:spcAft>
                          <a:spcPts val="0"/>
                        </a:spcAft>
                        <a:buNone/>
                      </a:pPr>
                      <a:r>
                        <a:rPr lang="en-IN" sz="1100" b="0" i="0" u="none" strike="noStrike" cap="none" spc="0" noProof="0">
                          <a:latin typeface="Calibri"/>
                        </a:rPr>
                        <a:t>David Silver,1∗ Thomas Hubert</a:t>
                      </a:r>
                    </a:p>
                    <a:p>
                      <a:pPr lvl="0" algn="l">
                        <a:lnSpc>
                          <a:spcPct val="100000"/>
                        </a:lnSpc>
                        <a:spcBef>
                          <a:spcPts val="0"/>
                        </a:spcBef>
                        <a:spcAft>
                          <a:spcPts val="0"/>
                        </a:spcAft>
                        <a:buNone/>
                      </a:pPr>
                      <a:r>
                        <a:rPr lang="en-IN" sz="1100" b="0" i="0" u="none" strike="noStrike" cap="none" spc="0" noProof="0">
                          <a:latin typeface="Calibri"/>
                        </a:rPr>
                        <a:t>2017</a:t>
                      </a:r>
                    </a:p>
                  </a:txBody>
                  <a:tcPr marL="96829" marR="74484" marT="74484" marB="74484">
                    <a:lnL w="6350">
                      <a:solidFill>
                        <a:schemeClr val="tx1">
                          <a:lumMod val="50000"/>
                          <a:lumOff val="50000"/>
                        </a:schemeClr>
                      </a:solidFill>
                    </a:lnL>
                    <a:lnR w="6350">
                      <a:solidFill>
                        <a:schemeClr val="tx1">
                          <a:lumMod val="50000"/>
                          <a:lumOff val="50000"/>
                        </a:schemeClr>
                      </a:solidFill>
                    </a:lnR>
                    <a:lnT w="19050">
                      <a:solidFill>
                        <a:schemeClr val="tx1"/>
                      </a:solidFill>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latin typeface="Calibri"/>
                        </a:rPr>
                        <a:t>Generalise the approach into a single </a:t>
                      </a:r>
                      <a:r>
                        <a:rPr lang="en-IN" sz="1100" b="0" i="0" u="none" strike="noStrike" cap="none" spc="0" noProof="0" err="1">
                          <a:latin typeface="Calibri"/>
                        </a:rPr>
                        <a:t>AlphaZero</a:t>
                      </a:r>
                      <a:r>
                        <a:rPr lang="en-IN" sz="1100" b="0" i="0" u="none" strike="noStrike" cap="none" spc="0" noProof="0">
                          <a:latin typeface="Calibri"/>
                        </a:rPr>
                        <a:t> algorithm that can achieve, tabula rasa, superhuman performance in many challenging domains.</a:t>
                      </a:r>
                    </a:p>
                  </a:txBody>
                  <a:tcPr marL="96829" marR="74484" marT="74484" marB="74484">
                    <a:lnL w="6350">
                      <a:solidFill>
                        <a:schemeClr val="tx1">
                          <a:lumMod val="50000"/>
                          <a:lumOff val="50000"/>
                        </a:schemeClr>
                      </a:solidFill>
                    </a:lnL>
                    <a:lnR w="6350">
                      <a:solidFill>
                        <a:schemeClr val="tx1">
                          <a:lumMod val="50000"/>
                          <a:lumOff val="50000"/>
                        </a:schemeClr>
                      </a:solidFill>
                    </a:lnR>
                    <a:lnT w="19050">
                      <a:solidFill>
                        <a:schemeClr val="tx1"/>
                      </a:solidFill>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latin typeface="Calibri"/>
                        </a:rPr>
                        <a:t> General Reinforcement Learning Algorithm</a:t>
                      </a:r>
                    </a:p>
                    <a:p>
                      <a:pPr lvl="0">
                        <a:buNone/>
                      </a:pPr>
                      <a:endParaRPr lang="en-IN" sz="1100" b="0" i="0" u="none" strike="noStrike" cap="none" spc="0" noProof="0"/>
                    </a:p>
                  </a:txBody>
                  <a:tcPr marL="96829" marR="74484" marT="74484" marB="74484">
                    <a:lnL w="6350">
                      <a:solidFill>
                        <a:schemeClr val="tx1">
                          <a:lumMod val="50000"/>
                          <a:lumOff val="50000"/>
                        </a:schemeClr>
                      </a:solidFill>
                    </a:lnL>
                    <a:lnR w="6350">
                      <a:solidFill>
                        <a:schemeClr val="tx1">
                          <a:lumMod val="50000"/>
                          <a:lumOff val="50000"/>
                        </a:schemeClr>
                      </a:solidFill>
                    </a:lnR>
                    <a:lnT w="19050">
                      <a:solidFill>
                        <a:schemeClr val="tx1"/>
                      </a:solidFill>
                    </a:lnT>
                    <a:lnB w="19050">
                      <a:solidFill>
                        <a:schemeClr val="tx1"/>
                      </a:solidFill>
                    </a:lnB>
                    <a:noFill/>
                  </a:tcPr>
                </a:tc>
                <a:tc>
                  <a:txBody>
                    <a:bodyPr/>
                    <a:lstStyle/>
                    <a:p>
                      <a:pPr lvl="0">
                        <a:buNone/>
                      </a:pPr>
                      <a:r>
                        <a:rPr lang="en-IN" sz="1100" b="0" i="0" u="none" strike="noStrike" cap="none" spc="0" noProof="0">
                          <a:latin typeface="Calibri"/>
                        </a:rPr>
                        <a:t>Trained solely by reinforcement learning from games of self-play</a:t>
                      </a:r>
                    </a:p>
                    <a:p>
                      <a:pPr lvl="0">
                        <a:buNone/>
                      </a:pPr>
                      <a:r>
                        <a:rPr lang="en-IN" sz="1100" b="0" i="0" u="none" strike="noStrike" cap="none" spc="0" noProof="0">
                          <a:latin typeface="Calibri"/>
                        </a:rPr>
                        <a:t>So we </a:t>
                      </a:r>
                      <a:r>
                        <a:rPr lang="en-IN" sz="1100" b="0" i="0" u="none" strike="noStrike" cap="none" spc="0" noProof="0" err="1">
                          <a:latin typeface="Calibri"/>
                        </a:rPr>
                        <a:t>dont</a:t>
                      </a:r>
                      <a:r>
                        <a:rPr lang="en-IN" sz="1100" b="0" i="0" u="none" strike="noStrike" cap="none" spc="0" noProof="0">
                          <a:latin typeface="Calibri"/>
                        </a:rPr>
                        <a:t> need a dataset to train</a:t>
                      </a:r>
                    </a:p>
                  </a:txBody>
                  <a:tcPr marL="96829" marR="74484" marT="74484" marB="74484">
                    <a:lnL w="6350">
                      <a:solidFill>
                        <a:schemeClr val="tx1">
                          <a:lumMod val="50000"/>
                          <a:lumOff val="50000"/>
                        </a:schemeClr>
                      </a:solidFill>
                    </a:lnL>
                    <a:lnR w="6350">
                      <a:solidFill>
                        <a:schemeClr val="tx1">
                          <a:lumMod val="50000"/>
                          <a:lumOff val="50000"/>
                        </a:schemeClr>
                      </a:solidFill>
                    </a:lnR>
                    <a:lnT w="19050">
                      <a:solidFill>
                        <a:schemeClr val="tx1"/>
                      </a:solidFill>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latin typeface="Calibri"/>
                        </a:rPr>
                        <a:t>Takes lots of time and many trial games to train.</a:t>
                      </a:r>
                      <a:endParaRPr lang="en-US"/>
                    </a:p>
                  </a:txBody>
                  <a:tcPr marL="96829" marR="74484" marT="74484" marB="74484">
                    <a:lnL w="6350">
                      <a:solidFill>
                        <a:schemeClr val="tx1">
                          <a:lumMod val="50000"/>
                          <a:lumOff val="50000"/>
                        </a:schemeClr>
                      </a:solidFill>
                    </a:lnL>
                    <a:lnR w="19050">
                      <a:solidFill>
                        <a:schemeClr val="tx1"/>
                      </a:solidFill>
                    </a:lnR>
                    <a:lnT w="19050">
                      <a:solidFill>
                        <a:schemeClr val="tx1"/>
                      </a:solidFill>
                    </a:lnT>
                    <a:lnB w="19050">
                      <a:solidFill>
                        <a:schemeClr val="tx1"/>
                      </a:solidFill>
                    </a:lnB>
                    <a:noFill/>
                  </a:tcPr>
                </a:tc>
                <a:extLst>
                  <a:ext uri="{0D108BD9-81ED-4DB2-BD59-A6C34878D82A}">
                    <a16:rowId xmlns:a16="http://schemas.microsoft.com/office/drawing/2014/main" val="2821428498"/>
                  </a:ext>
                </a:extLst>
              </a:tr>
              <a:tr h="1831443">
                <a:tc>
                  <a:txBody>
                    <a:bodyPr/>
                    <a:lstStyle/>
                    <a:p>
                      <a:pPr lvl="0">
                        <a:buNone/>
                      </a:pPr>
                      <a:r>
                        <a:rPr lang="en-US" sz="1100" cap="none" spc="0">
                          <a:solidFill>
                            <a:schemeClr val="tx1"/>
                          </a:solidFill>
                        </a:rPr>
                        <a:t>8</a:t>
                      </a:r>
                    </a:p>
                  </a:txBody>
                  <a:tcPr marL="96829" marR="74484" marT="74484" marB="74484">
                    <a:lnL w="19050">
                      <a:solidFill>
                        <a:schemeClr val="tx1"/>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latin typeface="Calibri"/>
                        </a:rPr>
                        <a:t>A general reinforcement learning algorithm that master chess, shogi and Go through self-play. </a:t>
                      </a:r>
                      <a:endParaRPr lang="en-US" sz="1100">
                        <a:latin typeface="Calibri"/>
                      </a:endParaRPr>
                    </a:p>
                    <a:p>
                      <a:pPr lvl="0" algn="l">
                        <a:lnSpc>
                          <a:spcPct val="100000"/>
                        </a:lnSpc>
                        <a:spcBef>
                          <a:spcPts val="0"/>
                        </a:spcBef>
                        <a:spcAft>
                          <a:spcPts val="0"/>
                        </a:spcAft>
                        <a:buNone/>
                      </a:pPr>
                      <a:r>
                        <a:rPr lang="en-IN" sz="1100" b="0" i="0" u="none" strike="noStrike" cap="none" spc="0" noProof="0">
                          <a:latin typeface="Calibri"/>
                        </a:rPr>
                        <a:t>David Silver, Thomas Hubert </a:t>
                      </a:r>
                      <a:endParaRPr lang="en-IN" sz="1100">
                        <a:latin typeface="Calibri"/>
                      </a:endParaRPr>
                    </a:p>
                    <a:p>
                      <a:pPr lvl="0" algn="l">
                        <a:lnSpc>
                          <a:spcPct val="100000"/>
                        </a:lnSpc>
                        <a:spcBef>
                          <a:spcPts val="0"/>
                        </a:spcBef>
                        <a:spcAft>
                          <a:spcPts val="0"/>
                        </a:spcAft>
                        <a:buNone/>
                      </a:pPr>
                      <a:r>
                        <a:rPr lang="en-IN" sz="1100" b="0" i="0" u="none" strike="noStrike" cap="none" spc="0" noProof="0">
                          <a:latin typeface="Calibri"/>
                        </a:rPr>
                        <a:t>2018</a:t>
                      </a:r>
                      <a:endParaRPr lang="en-IN" sz="1100">
                        <a:latin typeface="Calibri"/>
                      </a:endParaRPr>
                    </a:p>
                  </a:txBody>
                  <a:tcPr marL="96829" marR="74484" marT="74484" marB="74484">
                    <a:lnL w="6350">
                      <a:solidFill>
                        <a:schemeClr val="tx1">
                          <a:lumMod val="50000"/>
                          <a:lumOff val="50000"/>
                        </a:schemeClr>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t>In this paper, we generalize this approach into a single algorithm that can achieve superhuman performance in many challenging games. </a:t>
                      </a:r>
                      <a:endParaRPr lang="en-US" sz="1100"/>
                    </a:p>
                  </a:txBody>
                  <a:tcPr marL="96829" marR="74484" marT="74484" marB="74484">
                    <a:lnL w="6350">
                      <a:solidFill>
                        <a:schemeClr val="tx1">
                          <a:lumMod val="50000"/>
                          <a:lumOff val="50000"/>
                        </a:schemeClr>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buNone/>
                      </a:pPr>
                      <a:r>
                        <a:rPr lang="en-IN" sz="1100" b="0" i="0" u="none" strike="noStrike" cap="none" spc="0" noProof="0"/>
                        <a:t>Reinforcement Learning Algorithm </a:t>
                      </a:r>
                      <a:endParaRPr lang="en-US" sz="1100"/>
                    </a:p>
                  </a:txBody>
                  <a:tcPr marL="96829" marR="74484" marT="74484" marB="74484">
                    <a:lnL w="6350">
                      <a:solidFill>
                        <a:schemeClr val="tx1">
                          <a:lumMod val="50000"/>
                          <a:lumOff val="50000"/>
                        </a:schemeClr>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t>a)Reinforcement learning from </a:t>
                      </a:r>
                      <a:r>
                        <a:rPr lang="en-IN" sz="1100" b="0" i="0" u="none" strike="noStrike" cap="none" spc="0" noProof="0" err="1"/>
                        <a:t>selfplay</a:t>
                      </a:r>
                      <a:r>
                        <a:rPr lang="en-IN" sz="1100" b="0" i="0" u="none" strike="noStrike" cap="none" spc="0" noProof="0"/>
                        <a:t>. </a:t>
                      </a:r>
                      <a:endParaRPr lang="en-US" sz="1100"/>
                    </a:p>
                    <a:p>
                      <a:pPr lvl="0">
                        <a:buNone/>
                      </a:pPr>
                      <a:r>
                        <a:rPr lang="en-IN" sz="1100" b="0" i="0" u="none" strike="noStrike" cap="none" spc="0" noProof="0"/>
                        <a:t>b) Generalize this approach into a single </a:t>
                      </a:r>
                      <a:r>
                        <a:rPr lang="en-IN" sz="1100" b="0" i="0" u="none" strike="noStrike" cap="none" spc="0" noProof="0" err="1"/>
                        <a:t>AlphaZero</a:t>
                      </a:r>
                      <a:r>
                        <a:rPr lang="en-IN" sz="1100" b="0" i="0" u="none" strike="noStrike" cap="none" spc="0" noProof="0"/>
                        <a:t> algorithm that can achieve superhuman performance in many challenging games. </a:t>
                      </a:r>
                      <a:endParaRPr lang="en-IN" sz="1100"/>
                    </a:p>
                  </a:txBody>
                  <a:tcPr marL="96829" marR="74484" marT="74484" marB="74484">
                    <a:lnL w="6350">
                      <a:solidFill>
                        <a:schemeClr val="tx1">
                          <a:lumMod val="50000"/>
                          <a:lumOff val="50000"/>
                        </a:schemeClr>
                      </a:solidFill>
                    </a:lnL>
                    <a:lnR w="6350">
                      <a:solidFill>
                        <a:schemeClr val="tx1">
                          <a:lumMod val="50000"/>
                          <a:lumOff val="50000"/>
                        </a:schemeClr>
                      </a:solidFill>
                    </a:lnR>
                    <a:lnT w="19050" cap="flat" cmpd="sng" algn="ctr">
                      <a:solidFill>
                        <a:schemeClr val="tx1"/>
                      </a:solidFill>
                      <a:prstDash val="solid"/>
                      <a:round/>
                      <a:headEnd type="none" w="med" len="med"/>
                      <a:tailEnd type="none" w="med" len="med"/>
                    </a:lnT>
                    <a:lnB w="19050">
                      <a:solidFill>
                        <a:schemeClr val="tx1"/>
                      </a:solidFill>
                    </a:lnB>
                    <a:noFill/>
                  </a:tcPr>
                </a:tc>
                <a:tc>
                  <a:txBody>
                    <a:bodyPr/>
                    <a:lstStyle/>
                    <a:p>
                      <a:pPr lvl="0" algn="l">
                        <a:lnSpc>
                          <a:spcPct val="100000"/>
                        </a:lnSpc>
                        <a:spcBef>
                          <a:spcPts val="0"/>
                        </a:spcBef>
                        <a:spcAft>
                          <a:spcPts val="0"/>
                        </a:spcAft>
                        <a:buNone/>
                      </a:pPr>
                      <a:r>
                        <a:rPr lang="en-IN" sz="1100" b="0" i="0" u="none" strike="noStrike" cap="none" spc="0" noProof="0"/>
                        <a:t>Takes lots of time and many trial games to train.</a:t>
                      </a:r>
                      <a:endParaRPr lang="en-US" sz="1100"/>
                    </a:p>
                  </a:txBody>
                  <a:tcPr marL="96829" marR="74484" marT="74484" marB="74484">
                    <a:lnL w="6350">
                      <a:solidFill>
                        <a:schemeClr val="tx1">
                          <a:lumMod val="50000"/>
                          <a:lumOff val="50000"/>
                        </a:schemeClr>
                      </a:solidFill>
                    </a:lnL>
                    <a:lnR w="19050">
                      <a:solidFill>
                        <a:schemeClr val="tx1"/>
                      </a:solidFill>
                    </a:lnR>
                    <a:lnT w="19050" cap="flat" cmpd="sng" algn="ctr">
                      <a:solidFill>
                        <a:schemeClr val="tx1"/>
                      </a:solidFill>
                      <a:prstDash val="solid"/>
                      <a:round/>
                      <a:headEnd type="none" w="med" len="med"/>
                      <a:tailEnd type="none" w="med" len="med"/>
                    </a:lnT>
                    <a:lnB w="19050">
                      <a:solidFill>
                        <a:schemeClr val="tx1"/>
                      </a:solidFill>
                    </a:lnB>
                    <a:noFill/>
                  </a:tcPr>
                </a:tc>
                <a:extLst>
                  <a:ext uri="{0D108BD9-81ED-4DB2-BD59-A6C34878D82A}">
                    <a16:rowId xmlns:a16="http://schemas.microsoft.com/office/drawing/2014/main" val="1196857260"/>
                  </a:ext>
                </a:extLst>
              </a:tr>
              <a:tr h="1476375">
                <a:tc>
                  <a:txBody>
                    <a:bodyPr/>
                    <a:lstStyle/>
                    <a:p>
                      <a:pPr lvl="0">
                        <a:buNone/>
                      </a:pPr>
                      <a:r>
                        <a:rPr lang="en-US" sz="1100" cap="none" spc="0">
                          <a:solidFill>
                            <a:schemeClr val="tx1"/>
                          </a:solidFill>
                        </a:rPr>
                        <a:t>9</a:t>
                      </a:r>
                    </a:p>
                  </a:txBody>
                  <a:tcPr marL="96829" marR="74484" marT="74484" marB="74484">
                    <a:lnL w="6350">
                      <a:solidFill>
                        <a:schemeClr val="tx1">
                          <a:lumMod val="50000"/>
                          <a:lumOff val="50000"/>
                        </a:schemeClr>
                      </a:solidFill>
                    </a:lnL>
                    <a:lnR w="6350">
                      <a:solidFill>
                        <a:schemeClr val="tx1">
                          <a:lumMod val="50000"/>
                          <a:lumOff val="50000"/>
                        </a:schemeClr>
                      </a:solidFill>
                    </a:lnR>
                    <a:lnT w="19050">
                      <a:solidFill>
                        <a:schemeClr val="tx1"/>
                      </a:solidFill>
                    </a:lnT>
                    <a:lnB w="0">
                      <a:noFill/>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t>Playing Chess with Limited Look Ahead </a:t>
                      </a:r>
                      <a:endParaRPr lang="en-US" sz="1100"/>
                    </a:p>
                    <a:p>
                      <a:pPr lvl="0" algn="l">
                        <a:lnSpc>
                          <a:spcPct val="100000"/>
                        </a:lnSpc>
                        <a:spcBef>
                          <a:spcPts val="0"/>
                        </a:spcBef>
                        <a:spcAft>
                          <a:spcPts val="0"/>
                        </a:spcAft>
                        <a:buNone/>
                      </a:pPr>
                      <a:r>
                        <a:rPr lang="en-IN" sz="1100" b="0" i="0" u="none" strike="noStrike" cap="none" spc="0" noProof="0"/>
                        <a:t>Arman </a:t>
                      </a:r>
                      <a:r>
                        <a:rPr lang="en-IN" sz="1100" b="0" i="0" u="none" strike="noStrike" cap="none" spc="0" noProof="0" err="1"/>
                        <a:t>Maesumi</a:t>
                      </a:r>
                      <a:r>
                        <a:rPr lang="en-IN" sz="1100" b="0" i="0" u="none" strike="noStrike" cap="none" spc="0" noProof="0"/>
                        <a:t> </a:t>
                      </a:r>
                      <a:endParaRPr lang="en-IN" sz="1100"/>
                    </a:p>
                    <a:p>
                      <a:pPr lvl="0" algn="l">
                        <a:lnSpc>
                          <a:spcPct val="100000"/>
                        </a:lnSpc>
                        <a:spcBef>
                          <a:spcPts val="0"/>
                        </a:spcBef>
                        <a:spcAft>
                          <a:spcPts val="0"/>
                        </a:spcAft>
                        <a:buNone/>
                      </a:pPr>
                      <a:r>
                        <a:rPr lang="en-IN" sz="1100" b="0" i="0" u="none" strike="noStrike" cap="none" spc="0" noProof="0"/>
                        <a:t>2020 </a:t>
                      </a:r>
                      <a:endParaRPr lang="en-IN" sz="1100"/>
                    </a:p>
                  </a:txBody>
                  <a:tcPr marL="96829" marR="74484" marT="74484" marB="74484">
                    <a:lnL w="6350">
                      <a:solidFill>
                        <a:schemeClr val="tx1">
                          <a:lumMod val="50000"/>
                          <a:lumOff val="50000"/>
                        </a:schemeClr>
                      </a:solidFill>
                    </a:lnL>
                    <a:lnR w="6350">
                      <a:solidFill>
                        <a:schemeClr val="tx1">
                          <a:lumMod val="50000"/>
                          <a:lumOff val="50000"/>
                        </a:schemeClr>
                      </a:solidFill>
                    </a:lnR>
                    <a:lnT w="19050">
                      <a:solidFill>
                        <a:schemeClr val="tx1"/>
                      </a:solidFill>
                    </a:lnT>
                    <a:lnB w="0">
                      <a:noFill/>
                    </a:lnB>
                    <a:solidFill>
                      <a:schemeClr val="bg1">
                        <a:lumMod val="85000"/>
                      </a:schemeClr>
                    </a:solidFill>
                  </a:tcPr>
                </a:tc>
                <a:tc>
                  <a:txBody>
                    <a:bodyPr/>
                    <a:lstStyle/>
                    <a:p>
                      <a:pPr lvl="0">
                        <a:buNone/>
                      </a:pPr>
                      <a:r>
                        <a:rPr lang="en-IN" sz="1100" b="0" i="0" u="none" strike="noStrike" cap="none" spc="0" noProof="0"/>
                        <a:t>We train a deep neural network to serve as a static evaluation function, which is accompanied by a relatively simple look ahead algorithm. </a:t>
                      </a:r>
                      <a:endParaRPr lang="en-US" sz="1100"/>
                    </a:p>
                  </a:txBody>
                  <a:tcPr marL="96829" marR="74484" marT="74484" marB="74484">
                    <a:lnL w="6350">
                      <a:solidFill>
                        <a:schemeClr val="tx1">
                          <a:lumMod val="50000"/>
                          <a:lumOff val="50000"/>
                        </a:schemeClr>
                      </a:solidFill>
                    </a:lnL>
                    <a:lnR w="6350">
                      <a:solidFill>
                        <a:schemeClr val="tx1">
                          <a:lumMod val="50000"/>
                          <a:lumOff val="50000"/>
                        </a:schemeClr>
                      </a:solidFill>
                    </a:lnR>
                    <a:lnT w="19050">
                      <a:solidFill>
                        <a:schemeClr val="tx1"/>
                      </a:solidFill>
                    </a:lnT>
                    <a:lnB w="0">
                      <a:noFill/>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t>Deep neural  network </a:t>
                      </a:r>
                      <a:endParaRPr lang="en-US" sz="1100"/>
                    </a:p>
                  </a:txBody>
                  <a:tcPr marL="96829" marR="74484" marT="74484" marB="74484">
                    <a:lnL w="6350">
                      <a:solidFill>
                        <a:schemeClr val="tx1">
                          <a:lumMod val="50000"/>
                          <a:lumOff val="50000"/>
                        </a:schemeClr>
                      </a:solidFill>
                    </a:lnL>
                    <a:lnR w="6350">
                      <a:solidFill>
                        <a:schemeClr val="tx1">
                          <a:lumMod val="50000"/>
                          <a:lumOff val="50000"/>
                        </a:schemeClr>
                      </a:solidFill>
                    </a:lnR>
                    <a:lnT w="19050">
                      <a:solidFill>
                        <a:schemeClr val="tx1"/>
                      </a:solidFill>
                    </a:lnT>
                    <a:lnB w="0">
                      <a:noFill/>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t>The strength of our chess engine is assessed by comparing its proposed moves against those proposed by Stockfish. </a:t>
                      </a:r>
                      <a:endParaRPr lang="en-US" sz="1100"/>
                    </a:p>
                  </a:txBody>
                  <a:tcPr marL="96829" marR="74484" marT="74484" marB="74484">
                    <a:lnL w="6350">
                      <a:solidFill>
                        <a:schemeClr val="tx1">
                          <a:lumMod val="50000"/>
                          <a:lumOff val="50000"/>
                        </a:schemeClr>
                      </a:solidFill>
                    </a:lnL>
                    <a:lnR w="6350">
                      <a:solidFill>
                        <a:schemeClr val="tx1">
                          <a:lumMod val="50000"/>
                          <a:lumOff val="50000"/>
                        </a:schemeClr>
                      </a:solidFill>
                    </a:lnR>
                    <a:lnT w="19050">
                      <a:solidFill>
                        <a:schemeClr val="tx1"/>
                      </a:solidFill>
                    </a:lnT>
                    <a:lnB w="0">
                      <a:noFill/>
                    </a:lnB>
                    <a:solidFill>
                      <a:schemeClr val="bg1">
                        <a:lumMod val="85000"/>
                      </a:schemeClr>
                    </a:solidFill>
                  </a:tcPr>
                </a:tc>
                <a:tc>
                  <a:txBody>
                    <a:bodyPr/>
                    <a:lstStyle/>
                    <a:p>
                      <a:pPr lvl="0" algn="l">
                        <a:lnSpc>
                          <a:spcPct val="100000"/>
                        </a:lnSpc>
                        <a:spcBef>
                          <a:spcPts val="0"/>
                        </a:spcBef>
                        <a:spcAft>
                          <a:spcPts val="0"/>
                        </a:spcAft>
                        <a:buNone/>
                      </a:pPr>
                      <a:r>
                        <a:rPr lang="en-IN" sz="1100" b="0" i="0" u="none" strike="noStrike" cap="none" spc="0" noProof="0"/>
                        <a:t>This paper will not effect the daily lives of most people, it can certainly effect those who play chess competitively. </a:t>
                      </a:r>
                      <a:endParaRPr lang="en-US" sz="1100"/>
                    </a:p>
                  </a:txBody>
                  <a:tcPr marL="96829" marR="74484" marT="74484" marB="74484">
                    <a:lnL w="6350">
                      <a:solidFill>
                        <a:schemeClr val="tx1">
                          <a:lumMod val="50000"/>
                          <a:lumOff val="50000"/>
                        </a:schemeClr>
                      </a:solidFill>
                    </a:lnL>
                    <a:lnR w="0">
                      <a:noFill/>
                    </a:lnR>
                    <a:lnT w="19050">
                      <a:solidFill>
                        <a:schemeClr val="tx1"/>
                      </a:solidFill>
                    </a:lnT>
                    <a:lnB w="0">
                      <a:noFill/>
                    </a:lnB>
                    <a:solidFill>
                      <a:schemeClr val="bg1">
                        <a:lumMod val="85000"/>
                      </a:schemeClr>
                    </a:solidFill>
                  </a:tcPr>
                </a:tc>
                <a:extLst>
                  <a:ext uri="{0D108BD9-81ED-4DB2-BD59-A6C34878D82A}">
                    <a16:rowId xmlns:a16="http://schemas.microsoft.com/office/drawing/2014/main" val="250103244"/>
                  </a:ext>
                </a:extLst>
              </a:tr>
            </a:tbl>
          </a:graphicData>
        </a:graphic>
      </p:graphicFrame>
      <p:sp>
        <p:nvSpPr>
          <p:cNvPr id="6" name="TextBox 5">
            <a:extLst>
              <a:ext uri="{FF2B5EF4-FFF2-40B4-BE49-F238E27FC236}">
                <a16:creationId xmlns:a16="http://schemas.microsoft.com/office/drawing/2014/main" id="{D4898818-93D1-1C7E-103B-21F6CD88AD3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297797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625CDE318BB7646833377CC721DB0CE" ma:contentTypeVersion="13" ma:contentTypeDescription="Create a new document." ma:contentTypeScope="" ma:versionID="0729ba35f3d8f9d9fa6255f85b0bbd86">
  <xsd:schema xmlns:xsd="http://www.w3.org/2001/XMLSchema" xmlns:xs="http://www.w3.org/2001/XMLSchema" xmlns:p="http://schemas.microsoft.com/office/2006/metadata/properties" xmlns:ns3="22ef3b70-8577-49ad-85db-cb5e7e8c2e60" xmlns:ns4="cb5f87d9-1363-4b01-85ec-1e6fa5ede3e4" targetNamespace="http://schemas.microsoft.com/office/2006/metadata/properties" ma:root="true" ma:fieldsID="86c967ca51866b00741edaac7aa41e75" ns3:_="" ns4:_="">
    <xsd:import namespace="22ef3b70-8577-49ad-85db-cb5e7e8c2e60"/>
    <xsd:import namespace="cb5f87d9-1363-4b01-85ec-1e6fa5ede3e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ef3b70-8577-49ad-85db-cb5e7e8c2e6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5f87d9-1363-4b01-85ec-1e6fa5ede3e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C5659A-796B-4BB1-A64C-CB7329596FC9}">
  <ds:schemaRefs>
    <ds:schemaRef ds:uri="http://schemas.microsoft.com/sharepoint/v3/contenttype/forms"/>
  </ds:schemaRefs>
</ds:datastoreItem>
</file>

<file path=customXml/itemProps2.xml><?xml version="1.0" encoding="utf-8"?>
<ds:datastoreItem xmlns:ds="http://schemas.openxmlformats.org/officeDocument/2006/customXml" ds:itemID="{28728CD2-FCFD-4143-9ECC-DE81E03249CC}">
  <ds:schemaRefs>
    <ds:schemaRef ds:uri="22ef3b70-8577-49ad-85db-cb5e7e8c2e60"/>
    <ds:schemaRef ds:uri="cb5f87d9-1363-4b01-85ec-1e6fa5ede3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4898119-6C9F-4DCF-AD6F-E7A32F9A2E34}">
  <ds:schemaRefs>
    <ds:schemaRef ds:uri="http://www.w3.org/XML/1998/namespace"/>
    <ds:schemaRef ds:uri="http://schemas.microsoft.com/office/2006/documentManagement/types"/>
    <ds:schemaRef ds:uri="http://schemas.microsoft.com/office/2006/metadata/properties"/>
    <ds:schemaRef ds:uri="cb5f87d9-1363-4b01-85ec-1e6fa5ede3e4"/>
    <ds:schemaRef ds:uri="22ef3b70-8577-49ad-85db-cb5e7e8c2e60"/>
    <ds:schemaRef ds:uri="http://purl.org/dc/dcmitype/"/>
    <ds:schemaRef ds:uri="http://purl.org/dc/elements/1.1/"/>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663</TotalTime>
  <Words>2063</Words>
  <Application>Microsoft Office PowerPoint</Application>
  <PresentationFormat>Widescreen</PresentationFormat>
  <Paragraphs>264</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CHESS AI       TEAM NO : 15 AADHARSH R - 2019103604 BHUVANESHWAR S - 2019103513 DHEEPAK RAAJ - 2019103516 PARUSU SUNNY - 2019103602</vt:lpstr>
      <vt:lpstr>CONTENT</vt:lpstr>
      <vt:lpstr>PowerPoint Presentation</vt:lpstr>
      <vt:lpstr>INTRODUCTION</vt:lpstr>
      <vt:lpstr>PowerPoint Presentation</vt:lpstr>
      <vt:lpstr>LITERATURE SURVEY</vt:lpstr>
      <vt:lpstr>PowerPoint Presentation</vt:lpstr>
      <vt:lpstr>PowerPoint Presentation</vt:lpstr>
      <vt:lpstr>PowerPoint Presentation</vt:lpstr>
      <vt:lpstr>PowerPoint Presentation</vt:lpstr>
      <vt:lpstr>Summary</vt:lpstr>
      <vt:lpstr>PROBLEM STATEMENT</vt:lpstr>
      <vt:lpstr>PowerPoint Presentation</vt:lpstr>
      <vt:lpstr>OBJECTIVE</vt:lpstr>
      <vt:lpstr>-&gt; Designing a chess game which is efficient in time and storage and is also comfortable to use by the player. </vt:lpstr>
      <vt:lpstr>SYSTEM ARCHITECTURE</vt:lpstr>
      <vt:lpstr>PowerPoint Presentation</vt:lpstr>
      <vt:lpstr>LIST OF MODULES</vt:lpstr>
      <vt:lpstr>PowerPoint Presentation</vt:lpstr>
      <vt:lpstr>EXPLANATION OF MODULES</vt:lpstr>
      <vt:lpstr>MODULE 1 Human vs Human</vt:lpstr>
      <vt:lpstr>Module 2 ( vs CNN algorithm)</vt:lpstr>
      <vt:lpstr>PowerPoint Presentation</vt:lpstr>
      <vt:lpstr>Steps</vt:lpstr>
      <vt:lpstr>Module 3  ( vs Alpha Beta Pruning)</vt:lpstr>
      <vt:lpstr>PowerPoint Presentation</vt:lpstr>
      <vt:lpstr>PowerPoint Presentation</vt:lpstr>
      <vt:lpstr>Alpha-Beta Pruning Tree </vt:lpstr>
      <vt:lpstr>Pseudocode</vt:lpstr>
      <vt:lpstr>Module 4 (Vs Hybrid Algorithm)</vt:lpstr>
      <vt:lpstr>PowerPoint Presentation</vt:lpstr>
      <vt:lpstr>EVALUATION METRICS</vt:lpstr>
      <vt:lpstr>PowerPoint Presentation</vt:lpstr>
      <vt:lpstr>Chess AI– Implementation</vt:lpstr>
      <vt:lpstr>Chess AI– Screenshots</vt:lpstr>
      <vt:lpstr>Chess AI– Screenshots</vt:lpstr>
      <vt:lpstr>Chess AI– Screenshots</vt:lpstr>
      <vt:lpstr>Chess AI– Screenshots</vt:lpstr>
      <vt:lpstr>Chess AI– Screenshots</vt:lpstr>
      <vt:lpstr>Chess AI– Screenshots</vt:lpstr>
      <vt:lpstr>Chess AI– Screenshots</vt:lpstr>
      <vt:lpstr>Chess AI– Screenshots</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BHUVANESHWAR S</dc:creator>
  <cp:lastModifiedBy>bhuvan eshwar</cp:lastModifiedBy>
  <cp:revision>154</cp:revision>
  <dcterms:created xsi:type="dcterms:W3CDTF">2022-03-26T06:19:54Z</dcterms:created>
  <dcterms:modified xsi:type="dcterms:W3CDTF">2022-06-09T02:22:12Z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0x010100B625CDE318BB7646833377CC721DB0CE</vt:lpwstr>
  </property>
</Properties>
</file>